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 ContentType="image/ti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5"/>
  </p:notesMasterIdLst>
  <p:sldIdLst>
    <p:sldId id="267" r:id="rId2"/>
    <p:sldId id="4033" r:id="rId3"/>
    <p:sldId id="4034" r:id="rId4"/>
    <p:sldId id="4035" r:id="rId5"/>
    <p:sldId id="4036" r:id="rId6"/>
    <p:sldId id="4038" r:id="rId7"/>
    <p:sldId id="4039" r:id="rId8"/>
    <p:sldId id="4040" r:id="rId9"/>
    <p:sldId id="4041" r:id="rId10"/>
    <p:sldId id="4042" r:id="rId11"/>
    <p:sldId id="4043" r:id="rId12"/>
    <p:sldId id="4044" r:id="rId13"/>
    <p:sldId id="4045" r:id="rId14"/>
  </p:sldIdLst>
  <p:sldSz cx="12192000" cy="6858000"/>
  <p:notesSz cx="6858000" cy="9144000"/>
  <p:defaultTextStyle>
    <a:defPPr>
      <a:defRPr lang="zh-CN"/>
    </a:defPPr>
    <a:lvl1pPr marL="0" lvl="0" indent="0" algn="l" defTabSz="914400" rtl="0" eaLnBrk="1" fontAlgn="auto" latinLnBrk="0" hangingPunct="1">
      <a:lnSpc>
        <a:spcPct val="100000"/>
      </a:lnSpc>
      <a:buFont typeface="Arial" panose="020B0604020202020204" pitchFamily="34" charset="0"/>
      <a:buNone/>
      <a:defRPr b="0" i="0" u="none" kern="1200" baseline="0">
        <a:solidFill>
          <a:schemeClr val="tx1"/>
        </a:solidFill>
        <a:latin typeface="Calibri" panose="020F0502020204030204" pitchFamily="34" charset="0"/>
        <a:ea typeface="等线" panose="02010600030101010101" pitchFamily="2" charset="-122"/>
        <a:cs typeface="+mn-cs"/>
      </a:defRPr>
    </a:lvl1pPr>
    <a:lvl2pPr marL="457200" lvl="1" indent="0" algn="l" defTabSz="914400" rtl="0" eaLnBrk="1" fontAlgn="auto" latinLnBrk="0" hangingPunct="1">
      <a:lnSpc>
        <a:spcPct val="100000"/>
      </a:lnSpc>
      <a:buFont typeface="Arial" panose="020B0604020202020204" pitchFamily="34" charset="0"/>
      <a:buNone/>
      <a:defRPr b="0" i="0" u="none" kern="1200" baseline="0">
        <a:solidFill>
          <a:schemeClr val="tx1"/>
        </a:solidFill>
        <a:latin typeface="Calibri" panose="020F0502020204030204" pitchFamily="34" charset="0"/>
        <a:ea typeface="等线" panose="02010600030101010101" pitchFamily="2" charset="-122"/>
        <a:cs typeface="+mn-cs"/>
      </a:defRPr>
    </a:lvl2pPr>
    <a:lvl3pPr marL="914400" lvl="2" indent="0" algn="l" defTabSz="914400" rtl="0" eaLnBrk="1" fontAlgn="auto" latinLnBrk="0" hangingPunct="1">
      <a:lnSpc>
        <a:spcPct val="100000"/>
      </a:lnSpc>
      <a:buFont typeface="Arial" panose="020B0604020202020204" pitchFamily="34" charset="0"/>
      <a:buNone/>
      <a:defRPr b="0" i="0" u="none" kern="1200" baseline="0">
        <a:solidFill>
          <a:schemeClr val="tx1"/>
        </a:solidFill>
        <a:latin typeface="Calibri" panose="020F0502020204030204" pitchFamily="34" charset="0"/>
        <a:ea typeface="等线" panose="02010600030101010101" pitchFamily="2" charset="-122"/>
        <a:cs typeface="+mn-cs"/>
      </a:defRPr>
    </a:lvl3pPr>
    <a:lvl4pPr marL="1371600" lvl="3" indent="0" algn="l" defTabSz="914400" rtl="0" eaLnBrk="1" fontAlgn="auto" latinLnBrk="0" hangingPunct="1">
      <a:lnSpc>
        <a:spcPct val="100000"/>
      </a:lnSpc>
      <a:buFont typeface="Arial" panose="020B0604020202020204" pitchFamily="34" charset="0"/>
      <a:buNone/>
      <a:defRPr b="0" i="0" u="none" kern="1200" baseline="0">
        <a:solidFill>
          <a:schemeClr val="tx1"/>
        </a:solidFill>
        <a:latin typeface="Calibri" panose="020F0502020204030204" pitchFamily="34" charset="0"/>
        <a:ea typeface="等线" panose="02010600030101010101" pitchFamily="2" charset="-122"/>
        <a:cs typeface="+mn-cs"/>
      </a:defRPr>
    </a:lvl4pPr>
    <a:lvl5pPr marL="1828800" lvl="4" indent="0" algn="l" defTabSz="914400" rtl="0" eaLnBrk="1" fontAlgn="auto" latinLnBrk="0" hangingPunct="1">
      <a:lnSpc>
        <a:spcPct val="100000"/>
      </a:lnSpc>
      <a:buFont typeface="Arial" panose="020B0604020202020204" pitchFamily="34" charset="0"/>
      <a:buNone/>
      <a:defRPr b="0" i="0" u="none" kern="1200" baseline="0">
        <a:solidFill>
          <a:schemeClr val="tx1"/>
        </a:solidFill>
        <a:latin typeface="Calibri" panose="020F0502020204030204" pitchFamily="34" charset="0"/>
        <a:ea typeface="等线" panose="02010600030101010101" pitchFamily="2" charset="-122"/>
        <a:cs typeface="+mn-cs"/>
      </a:defRPr>
    </a:lvl5pPr>
    <a:lvl6pPr marL="2286000" lvl="5" indent="0" algn="l" defTabSz="914400" rtl="0" eaLnBrk="1" fontAlgn="auto" latinLnBrk="0" hangingPunct="1">
      <a:lnSpc>
        <a:spcPct val="100000"/>
      </a:lnSpc>
      <a:buFont typeface="Arial" panose="020B0604020202020204" pitchFamily="34" charset="0"/>
      <a:buNone/>
      <a:defRPr b="0" i="0" u="none" kern="1200" baseline="0">
        <a:solidFill>
          <a:schemeClr val="tx1"/>
        </a:solidFill>
        <a:latin typeface="Calibri" panose="020F0502020204030204" pitchFamily="34" charset="0"/>
        <a:ea typeface="等线" panose="02010600030101010101" pitchFamily="2" charset="-122"/>
        <a:cs typeface="+mn-cs"/>
      </a:defRPr>
    </a:lvl6pPr>
    <a:lvl7pPr marL="2743200" lvl="6" indent="0" algn="l" defTabSz="914400" rtl="0" eaLnBrk="1" fontAlgn="auto" latinLnBrk="0" hangingPunct="1">
      <a:lnSpc>
        <a:spcPct val="100000"/>
      </a:lnSpc>
      <a:buFont typeface="Arial" panose="020B0604020202020204" pitchFamily="34" charset="0"/>
      <a:buNone/>
      <a:defRPr b="0" i="0" u="none" kern="1200" baseline="0">
        <a:solidFill>
          <a:schemeClr val="tx1"/>
        </a:solidFill>
        <a:latin typeface="Calibri" panose="020F0502020204030204" pitchFamily="34" charset="0"/>
        <a:ea typeface="等线" panose="02010600030101010101" pitchFamily="2" charset="-122"/>
        <a:cs typeface="+mn-cs"/>
      </a:defRPr>
    </a:lvl7pPr>
    <a:lvl8pPr marL="3200400" lvl="7" indent="0" algn="l" defTabSz="914400" rtl="0" eaLnBrk="1" fontAlgn="auto" latinLnBrk="0" hangingPunct="1">
      <a:lnSpc>
        <a:spcPct val="100000"/>
      </a:lnSpc>
      <a:buFont typeface="Arial" panose="020B0604020202020204" pitchFamily="34" charset="0"/>
      <a:buNone/>
      <a:defRPr b="0" i="0" u="none" kern="1200" baseline="0">
        <a:solidFill>
          <a:schemeClr val="tx1"/>
        </a:solidFill>
        <a:latin typeface="Calibri" panose="020F0502020204030204" pitchFamily="34" charset="0"/>
        <a:ea typeface="等线" panose="02010600030101010101" pitchFamily="2" charset="-122"/>
        <a:cs typeface="+mn-cs"/>
      </a:defRPr>
    </a:lvl8pPr>
    <a:lvl9pPr marL="3657600" lvl="8" indent="0" algn="l" defTabSz="914400" rtl="0" eaLnBrk="1" fontAlgn="auto" latinLnBrk="0" hangingPunct="1">
      <a:lnSpc>
        <a:spcPct val="100000"/>
      </a:lnSpc>
      <a:buFont typeface="Arial" panose="020B0604020202020204" pitchFamily="34" charset="0"/>
      <a:buNone/>
      <a:defRPr b="0" i="0" u="none" kern="1200" baseline="0">
        <a:solidFill>
          <a:schemeClr val="tx1"/>
        </a:solidFill>
        <a:latin typeface="Calibri" panose="020F0502020204030204" pitchFamily="34" charset="0"/>
        <a:ea typeface="等线" panose="02010600030101010101" pitchFamily="2" charset="-122"/>
        <a:cs typeface="+mn-cs"/>
      </a:defRPr>
    </a:lvl9pPr>
  </p:defaultTextStyle>
  <p:extLst>
    <p:ext uri="{EFAFB233-063F-42B5-8137-9DF3F51BA10A}">
      <p15:sldGuideLst xmlns:p15="http://schemas.microsoft.com/office/powerpoint/2012/main">
        <p15:guide id="1" orient="horz" pos="2251" userDrawn="1">
          <p15:clr>
            <a:srgbClr val="A4A3A4"/>
          </p15:clr>
        </p15:guide>
        <p15:guide id="2" pos="3882"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C" initials="P" lastIdx="1" clrIdx="0">
    <p:extLst>
      <p:ext uri="{19B8F6BF-5375-455C-9EA6-DF929625EA0E}">
        <p15:presenceInfo xmlns:p15="http://schemas.microsoft.com/office/powerpoint/2012/main" userId="PC"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B251C"/>
    <a:srgbClr val="E5F5FC"/>
    <a:srgbClr val="00ADE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368" autoAdjust="0"/>
    <p:restoredTop sz="93432" autoAdjust="0"/>
  </p:normalViewPr>
  <p:slideViewPr>
    <p:cSldViewPr showGuides="1">
      <p:cViewPr varScale="1">
        <p:scale>
          <a:sx n="75" d="100"/>
          <a:sy n="75" d="100"/>
        </p:scale>
        <p:origin x="1003" y="53"/>
      </p:cViewPr>
      <p:guideLst>
        <p:guide orient="horz" pos="2251"/>
        <p:guide pos="3882"/>
      </p:guideLst>
    </p:cSldViewPr>
  </p:slideViewPr>
  <p:notesTextViewPr>
    <p:cViewPr>
      <p:scale>
        <a:sx n="100" d="100"/>
        <a:sy n="100" d="100"/>
      </p:scale>
      <p:origin x="0" y="0"/>
    </p:cViewPr>
  </p:notesTextViewPr>
  <p:gridSpacing cx="72005" cy="7200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noProof="1"/>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solidFill>
              <a:effectLst/>
              <a:uLnTx/>
              <a:uFillTx/>
              <a:latin typeface="Calibri" panose="020F0502020204030204" pitchFamily="34" charset="0"/>
              <a:ea typeface="等线" panose="02010600030101010101" pitchFamily="2" charset="-122"/>
              <a:cs typeface="+mn-cs"/>
            </a:endParaRPr>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noProof="1" smtClean="0"/>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solidFill>
              <a:effectLst/>
              <a:uLnTx/>
              <a:uFillTx/>
              <a:latin typeface="Calibri" panose="020F0502020204030204" pitchFamily="34" charset="0"/>
              <a:ea typeface="等线" panose="02010600030101010101" pitchFamily="2" charset="-122"/>
              <a:cs typeface="+mn-cs"/>
            </a:endParaRPr>
          </a:p>
        </p:txBody>
      </p:sp>
      <p:sp>
        <p:nvSpPr>
          <p:cNvPr id="3076" name="幻灯片图像占位符 3"/>
          <p:cNvSpPr>
            <a:spLocks noGrp="1" noRot="1" noChangeAspect="1"/>
          </p:cNvSpPr>
          <p:nvPr>
            <p:ph type="sldImg"/>
          </p:nvPr>
        </p:nvSpPr>
        <p:spPr>
          <a:xfrm>
            <a:off x="685800" y="1143000"/>
            <a:ext cx="5486400" cy="3086100"/>
          </a:xfrm>
          <a:prstGeom prst="rect">
            <a:avLst/>
          </a:prstGeom>
          <a:noFill/>
          <a:ln w="12700" cap="flat" cmpd="sng">
            <a:solidFill>
              <a:srgbClr val="000000"/>
            </a:solidFill>
            <a:prstDash val="solid"/>
            <a:round/>
            <a:headEnd type="none" w="med" len="med"/>
            <a:tailEnd type="none" w="med" len="med"/>
          </a:ln>
        </p:spPr>
      </p:sp>
      <p:sp>
        <p:nvSpPr>
          <p:cNvPr id="2053" name="备注占位符 4"/>
          <p:cNvSpPr>
            <a:spLocks noGrp="1" noChangeArrowheads="1"/>
          </p:cNvSpPr>
          <p:nvPr>
            <p:ph type="body" sz="quarter" idx="4294967295"/>
          </p:nvPr>
        </p:nvSpPr>
        <p:spPr bwMode="auto">
          <a:xfrm>
            <a:off x="685800" y="4400550"/>
            <a:ext cx="5486400" cy="3600450"/>
          </a:xfrm>
          <a:prstGeom prst="rect">
            <a:avLst/>
          </a:prstGeom>
          <a:noFill/>
          <a:ln w="9525">
            <a:noFill/>
            <a:miter lim="800000"/>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单击此处编辑母版文本样式</a:t>
            </a:r>
          </a:p>
          <a:p>
            <a:pPr marL="457200" marR="0" lvl="1" indent="0" algn="l" defTabSz="914400" rtl="0" eaLnBrk="1" fontAlgn="base" latinLnBrk="0" hangingPunct="1">
              <a:lnSpc>
                <a:spcPct val="100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第二级</a:t>
            </a:r>
          </a:p>
          <a:p>
            <a:pPr marL="914400" marR="0" lvl="2" indent="0" algn="l" defTabSz="914400" rtl="0" eaLnBrk="1" fontAlgn="base" latinLnBrk="0" hangingPunct="1">
              <a:lnSpc>
                <a:spcPct val="100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第三级</a:t>
            </a:r>
          </a:p>
          <a:p>
            <a:pPr marL="1371600" marR="0" lvl="3" indent="0" algn="l" defTabSz="914400" rtl="0" eaLnBrk="1" fontAlgn="base" latinLnBrk="0" hangingPunct="1">
              <a:lnSpc>
                <a:spcPct val="100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第四级</a:t>
            </a:r>
          </a:p>
          <a:p>
            <a:pPr marL="1828800" marR="0" lvl="4" indent="0" algn="l" defTabSz="914400" rtl="0" eaLnBrk="1" fontAlgn="base" latinLnBrk="0" hangingPunct="1">
              <a:lnSpc>
                <a:spcPct val="100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第五级</a:t>
            </a:r>
          </a:p>
        </p:txBody>
      </p:sp>
      <p:sp>
        <p:nvSpPr>
          <p:cNvPr id="6" name="页脚占位符 5"/>
          <p:cNvSpPr>
            <a:spLocks noGrp="1"/>
          </p:cNvSpPr>
          <p:nvPr>
            <p:ph type="ftr" sz="quarter" idx="4"/>
          </p:nvPr>
        </p:nvSpPr>
        <p:spPr>
          <a:xfrm>
            <a:off x="0" y="8685213"/>
            <a:ext cx="2971800" cy="458788"/>
          </a:xfrm>
          <a:prstGeom prst="rect">
            <a:avLst/>
          </a:prstGeom>
        </p:spPr>
        <p:txBody>
          <a:bodyPr vert="horz" lIns="91440" tIns="45720" rIns="91440" bIns="45720" rtlCol="0" anchor="b"/>
          <a:lstStyle>
            <a:lvl1pPr algn="l">
              <a:defRPr sz="1200" noProof="1"/>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solidFill>
              <a:effectLst/>
              <a:uLnTx/>
              <a:uFillTx/>
              <a:latin typeface="Calibri" panose="020F0502020204030204" pitchFamily="34" charset="0"/>
              <a:ea typeface="等线" panose="02010600030101010101" pitchFamily="2" charset="-122"/>
              <a:cs typeface="+mn-cs"/>
            </a:endParaRPr>
          </a:p>
        </p:txBody>
      </p:sp>
      <p:sp>
        <p:nvSpPr>
          <p:cNvPr id="7" name="灯片编号占位符 6"/>
          <p:cNvSpPr>
            <a:spLocks noGrp="1"/>
          </p:cNvSpPr>
          <p:nvPr>
            <p:ph type="sldNum" sz="quarter" idx="5"/>
          </p:nvPr>
        </p:nvSpPr>
        <p:spPr>
          <a:xfrm>
            <a:off x="3884613" y="8685213"/>
            <a:ext cx="2971800" cy="458788"/>
          </a:xfrm>
          <a:prstGeom prst="rect">
            <a:avLst/>
          </a:prstGeom>
        </p:spPr>
        <p:txBody>
          <a:bodyPr vert="horz" wrap="square" lIns="91440" tIns="45720" rIns="91440" bIns="45720" numCol="1" anchor="b" anchorCtr="0" compatLnSpc="1"/>
          <a:lstStyle/>
          <a:p>
            <a:pPr lvl="0" algn="r" eaLnBrk="1" fontAlgn="base" hangingPunct="1"/>
            <a:fld id="{9A0DB2DC-4C9A-4742-B13C-FB6460FD3503}" type="slidenum">
              <a:rPr lang="zh-CN" altLang="en-US" sz="1200" strike="noStrike" noProof="1" dirty="0">
                <a:latin typeface="Calibri" panose="020F0502020204030204" pitchFamily="34" charset="0"/>
                <a:ea typeface="等线" panose="02010600030101010101" pitchFamily="2" charset="-122"/>
                <a:cs typeface="+mn-cs"/>
              </a:rPr>
              <a:t>‹#›</a:t>
            </a:fld>
            <a:endParaRPr lang="zh-CN" altLang="en-US" sz="1200" strike="noStrike" noProof="1"/>
          </a:p>
        </p:txBody>
      </p:sp>
    </p:spTree>
  </p:cSld>
  <p:clrMap bg1="lt1" tx1="dk1" bg2="lt2" tx2="dk2" accent1="accent1" accent2="accent2" accent3="accent3" accent4="accent4" accent5="accent5" accent6="accent6" hlink="hlink" folHlink="folHlink"/>
  <p:hf sldNum="0" hdr="0" ftr="0" dt="0"/>
  <p:notesStyle>
    <a:lvl1pPr algn="l" rtl="0" fontAlgn="base">
      <a:spcBef>
        <a:spcPct val="0"/>
      </a:spcBef>
      <a:spcAft>
        <a:spcPct val="0"/>
      </a:spcAft>
      <a:defRPr sz="1200" kern="1200">
        <a:solidFill>
          <a:schemeClr val="tx1"/>
        </a:solidFill>
        <a:latin typeface="+mn-lt"/>
        <a:ea typeface="+mn-ea"/>
        <a:cs typeface="+mn-cs"/>
      </a:defRPr>
    </a:lvl1pPr>
    <a:lvl2pPr marL="457200" algn="l" rtl="0" fontAlgn="base">
      <a:spcBef>
        <a:spcPct val="0"/>
      </a:spcBef>
      <a:spcAft>
        <a:spcPct val="0"/>
      </a:spcAft>
      <a:defRPr sz="1200" kern="1200">
        <a:solidFill>
          <a:schemeClr val="tx1"/>
        </a:solidFill>
        <a:latin typeface="+mn-lt"/>
        <a:ea typeface="+mn-ea"/>
        <a:cs typeface="+mn-cs"/>
      </a:defRPr>
    </a:lvl2pPr>
    <a:lvl3pPr marL="914400" algn="l" rtl="0" fontAlgn="base">
      <a:spcBef>
        <a:spcPct val="0"/>
      </a:spcBef>
      <a:spcAft>
        <a:spcPct val="0"/>
      </a:spcAft>
      <a:defRPr sz="1200" kern="1200">
        <a:solidFill>
          <a:schemeClr val="tx1"/>
        </a:solidFill>
        <a:latin typeface="+mn-lt"/>
        <a:ea typeface="+mn-ea"/>
        <a:cs typeface="+mn-cs"/>
      </a:defRPr>
    </a:lvl3pPr>
    <a:lvl4pPr marL="1371600" algn="l" rtl="0" fontAlgn="base">
      <a:spcBef>
        <a:spcPct val="0"/>
      </a:spcBef>
      <a:spcAft>
        <a:spcPct val="0"/>
      </a:spcAft>
      <a:defRPr sz="1200" kern="1200">
        <a:solidFill>
          <a:schemeClr val="tx1"/>
        </a:solidFill>
        <a:latin typeface="+mn-lt"/>
        <a:ea typeface="+mn-ea"/>
        <a:cs typeface="+mn-cs"/>
      </a:defRPr>
    </a:lvl4pPr>
    <a:lvl5pPr marL="1828800" algn="l" rtl="0" fontAlgn="base">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幻灯片图像占位符 1"/>
          <p:cNvSpPr>
            <a:spLocks noGrp="1" noRot="1" noChangeAspect="1"/>
          </p:cNvSpPr>
          <p:nvPr>
            <p:ph type="sldImg"/>
          </p:nvPr>
        </p:nvSpPr>
        <p:spPr/>
      </p:sp>
      <p:sp>
        <p:nvSpPr>
          <p:cNvPr id="5122" name="文本占位符 2"/>
          <p:cNvSpPr>
            <a:spLocks noGrp="1"/>
          </p:cNvSpPr>
          <p:nvPr>
            <p:ph type="body"/>
          </p:nvPr>
        </p:nvSpPr>
        <p:spPr/>
        <p:txBody>
          <a:bodyPr wrap="square" lIns="91440" tIns="45720" rIns="91440" bIns="45720" anchor="t" anchorCtr="0"/>
          <a:lstStyle/>
          <a:p>
            <a:pPr lvl="0"/>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8101DB-D412-A853-45C6-C8F4F5E5149B}"/>
            </a:ext>
          </a:extLst>
        </p:cNvPr>
        <p:cNvGrpSpPr/>
        <p:nvPr/>
      </p:nvGrpSpPr>
      <p:grpSpPr>
        <a:xfrm>
          <a:off x="0" y="0"/>
          <a:ext cx="0" cy="0"/>
          <a:chOff x="0" y="0"/>
          <a:chExt cx="0" cy="0"/>
        </a:xfrm>
      </p:grpSpPr>
      <p:sp>
        <p:nvSpPr>
          <p:cNvPr id="5121" name="幻灯片图像占位符 1">
            <a:extLst>
              <a:ext uri="{FF2B5EF4-FFF2-40B4-BE49-F238E27FC236}">
                <a16:creationId xmlns:a16="http://schemas.microsoft.com/office/drawing/2014/main" id="{C2FD5658-D52C-9C86-C5AA-1F35DA1ABBB1}"/>
              </a:ext>
            </a:extLst>
          </p:cNvPr>
          <p:cNvSpPr>
            <a:spLocks noGrp="1" noRot="1" noChangeAspect="1"/>
          </p:cNvSpPr>
          <p:nvPr>
            <p:ph type="sldImg"/>
          </p:nvPr>
        </p:nvSpPr>
        <p:spPr/>
      </p:sp>
      <p:sp>
        <p:nvSpPr>
          <p:cNvPr id="5122" name="文本占位符 2">
            <a:extLst>
              <a:ext uri="{FF2B5EF4-FFF2-40B4-BE49-F238E27FC236}">
                <a16:creationId xmlns:a16="http://schemas.microsoft.com/office/drawing/2014/main" id="{2F24E684-930A-6A7F-B871-CA316854862F}"/>
              </a:ext>
            </a:extLst>
          </p:cNvPr>
          <p:cNvSpPr>
            <a:spLocks noGrp="1"/>
          </p:cNvSpPr>
          <p:nvPr>
            <p:ph type="body"/>
          </p:nvPr>
        </p:nvSpPr>
        <p:spPr/>
        <p:txBody>
          <a:bodyPr wrap="square" lIns="91440" tIns="45720" rIns="91440" bIns="45720" anchor="t" anchorCtr="0"/>
          <a:lstStyle/>
          <a:p>
            <a:pPr lvl="0"/>
            <a:endParaRPr lang="zh-CN" altLang="en-US"/>
          </a:p>
        </p:txBody>
      </p:sp>
    </p:spTree>
    <p:extLst>
      <p:ext uri="{BB962C8B-B14F-4D97-AF65-F5344CB8AC3E}">
        <p14:creationId xmlns:p14="http://schemas.microsoft.com/office/powerpoint/2010/main" val="10731645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E36275-1EB9-8643-28C5-F716FA2A332A}"/>
            </a:ext>
          </a:extLst>
        </p:cNvPr>
        <p:cNvGrpSpPr/>
        <p:nvPr/>
      </p:nvGrpSpPr>
      <p:grpSpPr>
        <a:xfrm>
          <a:off x="0" y="0"/>
          <a:ext cx="0" cy="0"/>
          <a:chOff x="0" y="0"/>
          <a:chExt cx="0" cy="0"/>
        </a:xfrm>
      </p:grpSpPr>
      <p:sp>
        <p:nvSpPr>
          <p:cNvPr id="5121" name="幻灯片图像占位符 1">
            <a:extLst>
              <a:ext uri="{FF2B5EF4-FFF2-40B4-BE49-F238E27FC236}">
                <a16:creationId xmlns:a16="http://schemas.microsoft.com/office/drawing/2014/main" id="{DBFC2A19-6F20-2740-7990-BAB387C7C9BB}"/>
              </a:ext>
            </a:extLst>
          </p:cNvPr>
          <p:cNvSpPr>
            <a:spLocks noGrp="1" noRot="1" noChangeAspect="1"/>
          </p:cNvSpPr>
          <p:nvPr>
            <p:ph type="sldImg"/>
          </p:nvPr>
        </p:nvSpPr>
        <p:spPr/>
      </p:sp>
      <p:sp>
        <p:nvSpPr>
          <p:cNvPr id="5122" name="文本占位符 2">
            <a:extLst>
              <a:ext uri="{FF2B5EF4-FFF2-40B4-BE49-F238E27FC236}">
                <a16:creationId xmlns:a16="http://schemas.microsoft.com/office/drawing/2014/main" id="{595154A4-DC82-A0B0-170C-5A69C646F2F4}"/>
              </a:ext>
            </a:extLst>
          </p:cNvPr>
          <p:cNvSpPr>
            <a:spLocks noGrp="1"/>
          </p:cNvSpPr>
          <p:nvPr>
            <p:ph type="body"/>
          </p:nvPr>
        </p:nvSpPr>
        <p:spPr/>
        <p:txBody>
          <a:bodyPr wrap="square" lIns="91440" tIns="45720" rIns="91440" bIns="45720" anchor="t" anchorCtr="0"/>
          <a:lstStyle/>
          <a:p>
            <a:pPr lvl="0"/>
            <a:endParaRPr lang="zh-CN" altLang="en-US"/>
          </a:p>
        </p:txBody>
      </p:sp>
    </p:spTree>
    <p:extLst>
      <p:ext uri="{BB962C8B-B14F-4D97-AF65-F5344CB8AC3E}">
        <p14:creationId xmlns:p14="http://schemas.microsoft.com/office/powerpoint/2010/main" val="23423690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787E0F-4577-D41C-F87D-014F1689FB40}"/>
            </a:ext>
          </a:extLst>
        </p:cNvPr>
        <p:cNvGrpSpPr/>
        <p:nvPr/>
      </p:nvGrpSpPr>
      <p:grpSpPr>
        <a:xfrm>
          <a:off x="0" y="0"/>
          <a:ext cx="0" cy="0"/>
          <a:chOff x="0" y="0"/>
          <a:chExt cx="0" cy="0"/>
        </a:xfrm>
      </p:grpSpPr>
      <p:sp>
        <p:nvSpPr>
          <p:cNvPr id="5121" name="幻灯片图像占位符 1">
            <a:extLst>
              <a:ext uri="{FF2B5EF4-FFF2-40B4-BE49-F238E27FC236}">
                <a16:creationId xmlns:a16="http://schemas.microsoft.com/office/drawing/2014/main" id="{DB51B835-50F4-1AE3-6C32-54D74D4FF69A}"/>
              </a:ext>
            </a:extLst>
          </p:cNvPr>
          <p:cNvSpPr>
            <a:spLocks noGrp="1" noRot="1" noChangeAspect="1"/>
          </p:cNvSpPr>
          <p:nvPr>
            <p:ph type="sldImg"/>
          </p:nvPr>
        </p:nvSpPr>
        <p:spPr/>
      </p:sp>
      <p:sp>
        <p:nvSpPr>
          <p:cNvPr id="5122" name="文本占位符 2">
            <a:extLst>
              <a:ext uri="{FF2B5EF4-FFF2-40B4-BE49-F238E27FC236}">
                <a16:creationId xmlns:a16="http://schemas.microsoft.com/office/drawing/2014/main" id="{2E887114-5E32-FC89-F865-A4761C340805}"/>
              </a:ext>
            </a:extLst>
          </p:cNvPr>
          <p:cNvSpPr>
            <a:spLocks noGrp="1"/>
          </p:cNvSpPr>
          <p:nvPr>
            <p:ph type="body"/>
          </p:nvPr>
        </p:nvSpPr>
        <p:spPr/>
        <p:txBody>
          <a:bodyPr wrap="square" lIns="91440" tIns="45720" rIns="91440" bIns="45720" anchor="t" anchorCtr="0"/>
          <a:lstStyle/>
          <a:p>
            <a:pPr lvl="0"/>
            <a:endParaRPr lang="zh-CN" altLang="en-US"/>
          </a:p>
        </p:txBody>
      </p:sp>
    </p:spTree>
    <p:extLst>
      <p:ext uri="{BB962C8B-B14F-4D97-AF65-F5344CB8AC3E}">
        <p14:creationId xmlns:p14="http://schemas.microsoft.com/office/powerpoint/2010/main" val="27037827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23F1EE-A016-9ACF-95C6-ADA6FD3F02E8}"/>
            </a:ext>
          </a:extLst>
        </p:cNvPr>
        <p:cNvGrpSpPr/>
        <p:nvPr/>
      </p:nvGrpSpPr>
      <p:grpSpPr>
        <a:xfrm>
          <a:off x="0" y="0"/>
          <a:ext cx="0" cy="0"/>
          <a:chOff x="0" y="0"/>
          <a:chExt cx="0" cy="0"/>
        </a:xfrm>
      </p:grpSpPr>
      <p:sp>
        <p:nvSpPr>
          <p:cNvPr id="5121" name="幻灯片图像占位符 1">
            <a:extLst>
              <a:ext uri="{FF2B5EF4-FFF2-40B4-BE49-F238E27FC236}">
                <a16:creationId xmlns:a16="http://schemas.microsoft.com/office/drawing/2014/main" id="{8DCA3526-E42E-CAA9-9D43-DDFE11981694}"/>
              </a:ext>
            </a:extLst>
          </p:cNvPr>
          <p:cNvSpPr>
            <a:spLocks noGrp="1" noRot="1" noChangeAspect="1"/>
          </p:cNvSpPr>
          <p:nvPr>
            <p:ph type="sldImg"/>
          </p:nvPr>
        </p:nvSpPr>
        <p:spPr/>
      </p:sp>
      <p:sp>
        <p:nvSpPr>
          <p:cNvPr id="5122" name="文本占位符 2">
            <a:extLst>
              <a:ext uri="{FF2B5EF4-FFF2-40B4-BE49-F238E27FC236}">
                <a16:creationId xmlns:a16="http://schemas.microsoft.com/office/drawing/2014/main" id="{7F4AC0D4-9E8C-C74E-EFB0-6C1218C54E8C}"/>
              </a:ext>
            </a:extLst>
          </p:cNvPr>
          <p:cNvSpPr>
            <a:spLocks noGrp="1"/>
          </p:cNvSpPr>
          <p:nvPr>
            <p:ph type="body"/>
          </p:nvPr>
        </p:nvSpPr>
        <p:spPr/>
        <p:txBody>
          <a:bodyPr wrap="square" lIns="91440" tIns="45720" rIns="91440" bIns="45720" anchor="t" anchorCtr="0"/>
          <a:lstStyle/>
          <a:p>
            <a:pPr lvl="0"/>
            <a:endParaRPr lang="zh-CN" altLang="en-US"/>
          </a:p>
        </p:txBody>
      </p:sp>
    </p:spTree>
    <p:extLst>
      <p:ext uri="{BB962C8B-B14F-4D97-AF65-F5344CB8AC3E}">
        <p14:creationId xmlns:p14="http://schemas.microsoft.com/office/powerpoint/2010/main" val="42752774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51B6AF-11F4-D7BC-19C5-39E3F689AEEC}"/>
            </a:ext>
          </a:extLst>
        </p:cNvPr>
        <p:cNvGrpSpPr/>
        <p:nvPr/>
      </p:nvGrpSpPr>
      <p:grpSpPr>
        <a:xfrm>
          <a:off x="0" y="0"/>
          <a:ext cx="0" cy="0"/>
          <a:chOff x="0" y="0"/>
          <a:chExt cx="0" cy="0"/>
        </a:xfrm>
      </p:grpSpPr>
      <p:sp>
        <p:nvSpPr>
          <p:cNvPr id="5121" name="幻灯片图像占位符 1">
            <a:extLst>
              <a:ext uri="{FF2B5EF4-FFF2-40B4-BE49-F238E27FC236}">
                <a16:creationId xmlns:a16="http://schemas.microsoft.com/office/drawing/2014/main" id="{FD521A26-60D3-325F-6D64-1A744F1FDA23}"/>
              </a:ext>
            </a:extLst>
          </p:cNvPr>
          <p:cNvSpPr>
            <a:spLocks noGrp="1" noRot="1" noChangeAspect="1"/>
          </p:cNvSpPr>
          <p:nvPr>
            <p:ph type="sldImg"/>
          </p:nvPr>
        </p:nvSpPr>
        <p:spPr/>
      </p:sp>
      <p:sp>
        <p:nvSpPr>
          <p:cNvPr id="5122" name="文本占位符 2">
            <a:extLst>
              <a:ext uri="{FF2B5EF4-FFF2-40B4-BE49-F238E27FC236}">
                <a16:creationId xmlns:a16="http://schemas.microsoft.com/office/drawing/2014/main" id="{0ACBBDBA-4E75-3A80-AA69-AF862FD0CE5F}"/>
              </a:ext>
            </a:extLst>
          </p:cNvPr>
          <p:cNvSpPr>
            <a:spLocks noGrp="1"/>
          </p:cNvSpPr>
          <p:nvPr>
            <p:ph type="body"/>
          </p:nvPr>
        </p:nvSpPr>
        <p:spPr/>
        <p:txBody>
          <a:bodyPr wrap="square" lIns="91440" tIns="45720" rIns="91440" bIns="45720" anchor="t" anchorCtr="0"/>
          <a:lstStyle/>
          <a:p>
            <a:pPr lvl="0"/>
            <a:endParaRPr lang="zh-CN" altLang="en-US"/>
          </a:p>
        </p:txBody>
      </p:sp>
    </p:spTree>
    <p:extLst>
      <p:ext uri="{BB962C8B-B14F-4D97-AF65-F5344CB8AC3E}">
        <p14:creationId xmlns:p14="http://schemas.microsoft.com/office/powerpoint/2010/main" val="22840907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7E8257-3201-CD15-1E07-EB20203871C0}"/>
            </a:ext>
          </a:extLst>
        </p:cNvPr>
        <p:cNvGrpSpPr/>
        <p:nvPr/>
      </p:nvGrpSpPr>
      <p:grpSpPr>
        <a:xfrm>
          <a:off x="0" y="0"/>
          <a:ext cx="0" cy="0"/>
          <a:chOff x="0" y="0"/>
          <a:chExt cx="0" cy="0"/>
        </a:xfrm>
      </p:grpSpPr>
      <p:sp>
        <p:nvSpPr>
          <p:cNvPr id="5121" name="幻灯片图像占位符 1">
            <a:extLst>
              <a:ext uri="{FF2B5EF4-FFF2-40B4-BE49-F238E27FC236}">
                <a16:creationId xmlns:a16="http://schemas.microsoft.com/office/drawing/2014/main" id="{CD8D5A65-F92F-0658-7D59-08D021CDD997}"/>
              </a:ext>
            </a:extLst>
          </p:cNvPr>
          <p:cNvSpPr>
            <a:spLocks noGrp="1" noRot="1" noChangeAspect="1"/>
          </p:cNvSpPr>
          <p:nvPr>
            <p:ph type="sldImg"/>
          </p:nvPr>
        </p:nvSpPr>
        <p:spPr/>
      </p:sp>
      <p:sp>
        <p:nvSpPr>
          <p:cNvPr id="5122" name="文本占位符 2">
            <a:extLst>
              <a:ext uri="{FF2B5EF4-FFF2-40B4-BE49-F238E27FC236}">
                <a16:creationId xmlns:a16="http://schemas.microsoft.com/office/drawing/2014/main" id="{369D9BCD-71F8-4EAD-1DE3-727794E01BF7}"/>
              </a:ext>
            </a:extLst>
          </p:cNvPr>
          <p:cNvSpPr>
            <a:spLocks noGrp="1"/>
          </p:cNvSpPr>
          <p:nvPr>
            <p:ph type="body"/>
          </p:nvPr>
        </p:nvSpPr>
        <p:spPr/>
        <p:txBody>
          <a:bodyPr wrap="square" lIns="91440" tIns="45720" rIns="91440" bIns="45720" anchor="t" anchorCtr="0"/>
          <a:lstStyle/>
          <a:p>
            <a:pPr lvl="0"/>
            <a:endParaRPr lang="zh-CN" altLang="en-US"/>
          </a:p>
        </p:txBody>
      </p:sp>
    </p:spTree>
    <p:extLst>
      <p:ext uri="{BB962C8B-B14F-4D97-AF65-F5344CB8AC3E}">
        <p14:creationId xmlns:p14="http://schemas.microsoft.com/office/powerpoint/2010/main" val="8916190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411741-45CF-D52B-4EDC-B8511EF6539A}"/>
            </a:ext>
          </a:extLst>
        </p:cNvPr>
        <p:cNvGrpSpPr/>
        <p:nvPr/>
      </p:nvGrpSpPr>
      <p:grpSpPr>
        <a:xfrm>
          <a:off x="0" y="0"/>
          <a:ext cx="0" cy="0"/>
          <a:chOff x="0" y="0"/>
          <a:chExt cx="0" cy="0"/>
        </a:xfrm>
      </p:grpSpPr>
      <p:sp>
        <p:nvSpPr>
          <p:cNvPr id="5121" name="幻灯片图像占位符 1">
            <a:extLst>
              <a:ext uri="{FF2B5EF4-FFF2-40B4-BE49-F238E27FC236}">
                <a16:creationId xmlns:a16="http://schemas.microsoft.com/office/drawing/2014/main" id="{E4420D6A-6523-139A-DD43-E4AECE45A09A}"/>
              </a:ext>
            </a:extLst>
          </p:cNvPr>
          <p:cNvSpPr>
            <a:spLocks noGrp="1" noRot="1" noChangeAspect="1"/>
          </p:cNvSpPr>
          <p:nvPr>
            <p:ph type="sldImg"/>
          </p:nvPr>
        </p:nvSpPr>
        <p:spPr/>
      </p:sp>
      <p:sp>
        <p:nvSpPr>
          <p:cNvPr id="5122" name="文本占位符 2">
            <a:extLst>
              <a:ext uri="{FF2B5EF4-FFF2-40B4-BE49-F238E27FC236}">
                <a16:creationId xmlns:a16="http://schemas.microsoft.com/office/drawing/2014/main" id="{25517845-4816-654C-503D-81B8C7EFE703}"/>
              </a:ext>
            </a:extLst>
          </p:cNvPr>
          <p:cNvSpPr>
            <a:spLocks noGrp="1"/>
          </p:cNvSpPr>
          <p:nvPr>
            <p:ph type="body"/>
          </p:nvPr>
        </p:nvSpPr>
        <p:spPr/>
        <p:txBody>
          <a:bodyPr wrap="square" lIns="91440" tIns="45720" rIns="91440" bIns="45720" anchor="t" anchorCtr="0"/>
          <a:lstStyle/>
          <a:p>
            <a:pPr lvl="0"/>
            <a:endParaRPr lang="zh-CN" altLang="en-US"/>
          </a:p>
        </p:txBody>
      </p:sp>
    </p:spTree>
    <p:extLst>
      <p:ext uri="{BB962C8B-B14F-4D97-AF65-F5344CB8AC3E}">
        <p14:creationId xmlns:p14="http://schemas.microsoft.com/office/powerpoint/2010/main" val="37621517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208ADF-7CA6-6AA1-61C8-A4209AA2D58E}"/>
            </a:ext>
          </a:extLst>
        </p:cNvPr>
        <p:cNvGrpSpPr/>
        <p:nvPr/>
      </p:nvGrpSpPr>
      <p:grpSpPr>
        <a:xfrm>
          <a:off x="0" y="0"/>
          <a:ext cx="0" cy="0"/>
          <a:chOff x="0" y="0"/>
          <a:chExt cx="0" cy="0"/>
        </a:xfrm>
      </p:grpSpPr>
      <p:sp>
        <p:nvSpPr>
          <p:cNvPr id="5121" name="幻灯片图像占位符 1">
            <a:extLst>
              <a:ext uri="{FF2B5EF4-FFF2-40B4-BE49-F238E27FC236}">
                <a16:creationId xmlns:a16="http://schemas.microsoft.com/office/drawing/2014/main" id="{9FE7F450-17B5-01D8-33F0-2F8FA29DB7D1}"/>
              </a:ext>
            </a:extLst>
          </p:cNvPr>
          <p:cNvSpPr>
            <a:spLocks noGrp="1" noRot="1" noChangeAspect="1"/>
          </p:cNvSpPr>
          <p:nvPr>
            <p:ph type="sldImg"/>
          </p:nvPr>
        </p:nvSpPr>
        <p:spPr/>
      </p:sp>
      <p:sp>
        <p:nvSpPr>
          <p:cNvPr id="5122" name="文本占位符 2">
            <a:extLst>
              <a:ext uri="{FF2B5EF4-FFF2-40B4-BE49-F238E27FC236}">
                <a16:creationId xmlns:a16="http://schemas.microsoft.com/office/drawing/2014/main" id="{DBBCD505-097E-99B5-95FB-A8F467C3F859}"/>
              </a:ext>
            </a:extLst>
          </p:cNvPr>
          <p:cNvSpPr>
            <a:spLocks noGrp="1"/>
          </p:cNvSpPr>
          <p:nvPr>
            <p:ph type="body"/>
          </p:nvPr>
        </p:nvSpPr>
        <p:spPr/>
        <p:txBody>
          <a:bodyPr wrap="square" lIns="91440" tIns="45720" rIns="91440" bIns="45720" anchor="t" anchorCtr="0"/>
          <a:lstStyle/>
          <a:p>
            <a:pPr lvl="0"/>
            <a:endParaRPr lang="zh-CN" altLang="en-US"/>
          </a:p>
        </p:txBody>
      </p:sp>
    </p:spTree>
    <p:extLst>
      <p:ext uri="{BB962C8B-B14F-4D97-AF65-F5344CB8AC3E}">
        <p14:creationId xmlns:p14="http://schemas.microsoft.com/office/powerpoint/2010/main" val="41983812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D3237C-3567-2821-477F-65D4DA8C28D6}"/>
            </a:ext>
          </a:extLst>
        </p:cNvPr>
        <p:cNvGrpSpPr/>
        <p:nvPr/>
      </p:nvGrpSpPr>
      <p:grpSpPr>
        <a:xfrm>
          <a:off x="0" y="0"/>
          <a:ext cx="0" cy="0"/>
          <a:chOff x="0" y="0"/>
          <a:chExt cx="0" cy="0"/>
        </a:xfrm>
      </p:grpSpPr>
      <p:sp>
        <p:nvSpPr>
          <p:cNvPr id="5121" name="幻灯片图像占位符 1">
            <a:extLst>
              <a:ext uri="{FF2B5EF4-FFF2-40B4-BE49-F238E27FC236}">
                <a16:creationId xmlns:a16="http://schemas.microsoft.com/office/drawing/2014/main" id="{BB993556-62C4-54AE-EEF1-85DE484CBAAF}"/>
              </a:ext>
            </a:extLst>
          </p:cNvPr>
          <p:cNvSpPr>
            <a:spLocks noGrp="1" noRot="1" noChangeAspect="1"/>
          </p:cNvSpPr>
          <p:nvPr>
            <p:ph type="sldImg"/>
          </p:nvPr>
        </p:nvSpPr>
        <p:spPr/>
      </p:sp>
      <p:sp>
        <p:nvSpPr>
          <p:cNvPr id="5122" name="文本占位符 2">
            <a:extLst>
              <a:ext uri="{FF2B5EF4-FFF2-40B4-BE49-F238E27FC236}">
                <a16:creationId xmlns:a16="http://schemas.microsoft.com/office/drawing/2014/main" id="{7E7ACC61-9D32-68EC-FB63-A337A6EB14E3}"/>
              </a:ext>
            </a:extLst>
          </p:cNvPr>
          <p:cNvSpPr>
            <a:spLocks noGrp="1"/>
          </p:cNvSpPr>
          <p:nvPr>
            <p:ph type="body"/>
          </p:nvPr>
        </p:nvSpPr>
        <p:spPr/>
        <p:txBody>
          <a:bodyPr wrap="square" lIns="91440" tIns="45720" rIns="91440" bIns="45720" anchor="t" anchorCtr="0"/>
          <a:lstStyle/>
          <a:p>
            <a:pPr lvl="0"/>
            <a:endParaRPr lang="zh-CN" altLang="en-US"/>
          </a:p>
        </p:txBody>
      </p:sp>
    </p:spTree>
    <p:extLst>
      <p:ext uri="{BB962C8B-B14F-4D97-AF65-F5344CB8AC3E}">
        <p14:creationId xmlns:p14="http://schemas.microsoft.com/office/powerpoint/2010/main" val="21865932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CBB1FE-A214-7D45-4B3B-9E02EC85C7D5}"/>
            </a:ext>
          </a:extLst>
        </p:cNvPr>
        <p:cNvGrpSpPr/>
        <p:nvPr/>
      </p:nvGrpSpPr>
      <p:grpSpPr>
        <a:xfrm>
          <a:off x="0" y="0"/>
          <a:ext cx="0" cy="0"/>
          <a:chOff x="0" y="0"/>
          <a:chExt cx="0" cy="0"/>
        </a:xfrm>
      </p:grpSpPr>
      <p:sp>
        <p:nvSpPr>
          <p:cNvPr id="5121" name="幻灯片图像占位符 1">
            <a:extLst>
              <a:ext uri="{FF2B5EF4-FFF2-40B4-BE49-F238E27FC236}">
                <a16:creationId xmlns:a16="http://schemas.microsoft.com/office/drawing/2014/main" id="{F503E7D9-014D-025B-A0E9-0D9280189A1B}"/>
              </a:ext>
            </a:extLst>
          </p:cNvPr>
          <p:cNvSpPr>
            <a:spLocks noGrp="1" noRot="1" noChangeAspect="1"/>
          </p:cNvSpPr>
          <p:nvPr>
            <p:ph type="sldImg"/>
          </p:nvPr>
        </p:nvSpPr>
        <p:spPr/>
      </p:sp>
      <p:sp>
        <p:nvSpPr>
          <p:cNvPr id="5122" name="文本占位符 2">
            <a:extLst>
              <a:ext uri="{FF2B5EF4-FFF2-40B4-BE49-F238E27FC236}">
                <a16:creationId xmlns:a16="http://schemas.microsoft.com/office/drawing/2014/main" id="{4778E6D3-70AA-3230-50AB-0C540151C1A2}"/>
              </a:ext>
            </a:extLst>
          </p:cNvPr>
          <p:cNvSpPr>
            <a:spLocks noGrp="1"/>
          </p:cNvSpPr>
          <p:nvPr>
            <p:ph type="body"/>
          </p:nvPr>
        </p:nvSpPr>
        <p:spPr/>
        <p:txBody>
          <a:bodyPr wrap="square" lIns="91440" tIns="45720" rIns="91440" bIns="45720" anchor="t" anchorCtr="0"/>
          <a:lstStyle/>
          <a:p>
            <a:pPr lvl="0"/>
            <a:endParaRPr lang="zh-CN" altLang="en-US"/>
          </a:p>
        </p:txBody>
      </p:sp>
    </p:spTree>
    <p:extLst>
      <p:ext uri="{BB962C8B-B14F-4D97-AF65-F5344CB8AC3E}">
        <p14:creationId xmlns:p14="http://schemas.microsoft.com/office/powerpoint/2010/main" val="31368559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AEE9A0-54AA-FC44-EC2C-677420C68CF7}"/>
            </a:ext>
          </a:extLst>
        </p:cNvPr>
        <p:cNvGrpSpPr/>
        <p:nvPr/>
      </p:nvGrpSpPr>
      <p:grpSpPr>
        <a:xfrm>
          <a:off x="0" y="0"/>
          <a:ext cx="0" cy="0"/>
          <a:chOff x="0" y="0"/>
          <a:chExt cx="0" cy="0"/>
        </a:xfrm>
      </p:grpSpPr>
      <p:sp>
        <p:nvSpPr>
          <p:cNvPr id="5121" name="幻灯片图像占位符 1">
            <a:extLst>
              <a:ext uri="{FF2B5EF4-FFF2-40B4-BE49-F238E27FC236}">
                <a16:creationId xmlns:a16="http://schemas.microsoft.com/office/drawing/2014/main" id="{72DF3040-66C1-D7BF-F2E9-688D42B55AD3}"/>
              </a:ext>
            </a:extLst>
          </p:cNvPr>
          <p:cNvSpPr>
            <a:spLocks noGrp="1" noRot="1" noChangeAspect="1"/>
          </p:cNvSpPr>
          <p:nvPr>
            <p:ph type="sldImg"/>
          </p:nvPr>
        </p:nvSpPr>
        <p:spPr/>
      </p:sp>
      <p:sp>
        <p:nvSpPr>
          <p:cNvPr id="5122" name="文本占位符 2">
            <a:extLst>
              <a:ext uri="{FF2B5EF4-FFF2-40B4-BE49-F238E27FC236}">
                <a16:creationId xmlns:a16="http://schemas.microsoft.com/office/drawing/2014/main" id="{E3B36EC7-937F-209B-BDB3-ED567929EB3D}"/>
              </a:ext>
            </a:extLst>
          </p:cNvPr>
          <p:cNvSpPr>
            <a:spLocks noGrp="1"/>
          </p:cNvSpPr>
          <p:nvPr>
            <p:ph type="body"/>
          </p:nvPr>
        </p:nvSpPr>
        <p:spPr/>
        <p:txBody>
          <a:bodyPr wrap="square" lIns="91440" tIns="45720" rIns="91440" bIns="45720" anchor="t" anchorCtr="0"/>
          <a:lstStyle/>
          <a:p>
            <a:pPr lvl="0"/>
            <a:endParaRPr lang="zh-CN" altLang="en-US"/>
          </a:p>
        </p:txBody>
      </p:sp>
    </p:spTree>
    <p:extLst>
      <p:ext uri="{BB962C8B-B14F-4D97-AF65-F5344CB8AC3E}">
        <p14:creationId xmlns:p14="http://schemas.microsoft.com/office/powerpoint/2010/main" val="23397021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402652-77D9-D145-C8D1-FE093AF17598}"/>
            </a:ext>
          </a:extLst>
        </p:cNvPr>
        <p:cNvGrpSpPr/>
        <p:nvPr/>
      </p:nvGrpSpPr>
      <p:grpSpPr>
        <a:xfrm>
          <a:off x="0" y="0"/>
          <a:ext cx="0" cy="0"/>
          <a:chOff x="0" y="0"/>
          <a:chExt cx="0" cy="0"/>
        </a:xfrm>
      </p:grpSpPr>
      <p:sp>
        <p:nvSpPr>
          <p:cNvPr id="5121" name="幻灯片图像占位符 1">
            <a:extLst>
              <a:ext uri="{FF2B5EF4-FFF2-40B4-BE49-F238E27FC236}">
                <a16:creationId xmlns:a16="http://schemas.microsoft.com/office/drawing/2014/main" id="{0494B37F-713D-F292-83FB-4DAEC448AEA8}"/>
              </a:ext>
            </a:extLst>
          </p:cNvPr>
          <p:cNvSpPr>
            <a:spLocks noGrp="1" noRot="1" noChangeAspect="1"/>
          </p:cNvSpPr>
          <p:nvPr>
            <p:ph type="sldImg"/>
          </p:nvPr>
        </p:nvSpPr>
        <p:spPr/>
      </p:sp>
      <p:sp>
        <p:nvSpPr>
          <p:cNvPr id="5122" name="文本占位符 2">
            <a:extLst>
              <a:ext uri="{FF2B5EF4-FFF2-40B4-BE49-F238E27FC236}">
                <a16:creationId xmlns:a16="http://schemas.microsoft.com/office/drawing/2014/main" id="{3F6ABE23-E3E6-1BEA-8AE9-4AFE6DCA32CA}"/>
              </a:ext>
            </a:extLst>
          </p:cNvPr>
          <p:cNvSpPr>
            <a:spLocks noGrp="1"/>
          </p:cNvSpPr>
          <p:nvPr>
            <p:ph type="body"/>
          </p:nvPr>
        </p:nvSpPr>
        <p:spPr/>
        <p:txBody>
          <a:bodyPr wrap="square" lIns="91440" tIns="45720" rIns="91440" bIns="45720" anchor="t" anchorCtr="0"/>
          <a:lstStyle/>
          <a:p>
            <a:pPr lvl="0"/>
            <a:endParaRPr lang="zh-CN" altLang="en-US"/>
          </a:p>
        </p:txBody>
      </p:sp>
    </p:spTree>
    <p:extLst>
      <p:ext uri="{BB962C8B-B14F-4D97-AF65-F5344CB8AC3E}">
        <p14:creationId xmlns:p14="http://schemas.microsoft.com/office/powerpoint/2010/main" val="27196731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通用版式@">
    <p:spTree>
      <p:nvGrpSpPr>
        <p:cNvPr id="1" name=""/>
        <p:cNvGrpSpPr/>
        <p:nvPr/>
      </p:nvGrpSpPr>
      <p:grpSpPr>
        <a:xfrm>
          <a:off x="0" y="0"/>
          <a:ext cx="0" cy="0"/>
          <a:chOff x="0" y="0"/>
          <a:chExt cx="0" cy="0"/>
        </a:xfrm>
      </p:grpSpPr>
      <p:pic>
        <p:nvPicPr>
          <p:cNvPr id="3" name="图片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t="10500" r="48055"/>
          <a:stretch>
            <a:fillRect/>
          </a:stretch>
        </p:blipFill>
        <p:spPr bwMode="auto">
          <a:xfrm>
            <a:off x="479611" y="476795"/>
            <a:ext cx="3168220" cy="460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矩形 5"/>
          <p:cNvSpPr/>
          <p:nvPr userDrawn="1"/>
        </p:nvSpPr>
        <p:spPr>
          <a:xfrm>
            <a:off x="1199660" y="476795"/>
            <a:ext cx="1584110" cy="460376"/>
          </a:xfrm>
          <a:prstGeom prst="rect">
            <a:avLst/>
          </a:prstGeom>
          <a:solidFill>
            <a:srgbClr val="E5F5F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userDrawn="1"/>
        </p:nvSpPr>
        <p:spPr>
          <a:xfrm>
            <a:off x="1847705" y="414595"/>
            <a:ext cx="551754" cy="584775"/>
          </a:xfrm>
          <a:prstGeom prst="rect">
            <a:avLst/>
          </a:prstGeom>
          <a:noFill/>
        </p:spPr>
        <p:txBody>
          <a:bodyPr wrap="none" rtlCol="0">
            <a:spAutoFit/>
          </a:bodyPr>
          <a:lstStyle/>
          <a:p>
            <a:r>
              <a:rPr lang="en-US" altLang="zh-CN" sz="3200" dirty="0">
                <a:solidFill>
                  <a:srgbClr val="00ADED"/>
                </a:solidFill>
              </a:rPr>
              <a:t>@</a:t>
            </a:r>
            <a:endParaRPr lang="zh-CN" altLang="en-US" sz="3200" dirty="0">
              <a:solidFill>
                <a:srgbClr val="00ADED"/>
              </a:solidFill>
            </a:endParaRPr>
          </a:p>
        </p:txBody>
      </p:sp>
      <p:sp>
        <p:nvSpPr>
          <p:cNvPr id="2" name="文本框 1"/>
          <p:cNvSpPr txBox="1"/>
          <p:nvPr userDrawn="1"/>
        </p:nvSpPr>
        <p:spPr>
          <a:xfrm>
            <a:off x="381000" y="381000"/>
            <a:ext cx="3810000" cy="369332"/>
          </a:xfrm>
          <a:prstGeom prst="rect">
            <a:avLst/>
          </a:prstGeom>
          <a:noFill/>
        </p:spPr>
        <p:txBody>
          <a:bodyPr vert="horz" rtlCol="0">
            <a:spAutoFit/>
          </a:bodyPr>
          <a:lstStyle/>
          <a:p>
            <a:r>
              <a:rPr lang="en-US" altLang="zh-CN"/>
              <a:t>@</a:t>
            </a:r>
            <a:r>
              <a:rPr lang="zh-CN" altLang="en-US"/>
              <a:t>知识导航；</a:t>
            </a:r>
            <a:r>
              <a:rPr lang="en-US" altLang="zh-CN"/>
              <a:t>@</a:t>
            </a:r>
            <a:r>
              <a:rPr lang="zh-CN" altLang="en-US"/>
              <a:t>典例导思</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知识导航">
    <p:spTree>
      <p:nvGrpSpPr>
        <p:cNvPr id="1" name=""/>
        <p:cNvGrpSpPr/>
        <p:nvPr/>
      </p:nvGrpSpPr>
      <p:grpSpPr>
        <a:xfrm>
          <a:off x="0" y="0"/>
          <a:ext cx="0" cy="0"/>
          <a:chOff x="0" y="0"/>
          <a:chExt cx="0" cy="0"/>
        </a:xfrm>
      </p:grpSpPr>
      <p:pic>
        <p:nvPicPr>
          <p:cNvPr id="3" name="图片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t="10500" r="48055"/>
          <a:stretch>
            <a:fillRect/>
          </a:stretch>
        </p:blipFill>
        <p:spPr bwMode="auto">
          <a:xfrm>
            <a:off x="479611" y="476795"/>
            <a:ext cx="3168220" cy="460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矩形 5"/>
          <p:cNvSpPr/>
          <p:nvPr userDrawn="1"/>
        </p:nvSpPr>
        <p:spPr>
          <a:xfrm>
            <a:off x="1199660" y="476795"/>
            <a:ext cx="1584110" cy="460376"/>
          </a:xfrm>
          <a:prstGeom prst="rect">
            <a:avLst/>
          </a:prstGeom>
          <a:solidFill>
            <a:srgbClr val="E5F5F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userDrawn="1"/>
        </p:nvSpPr>
        <p:spPr>
          <a:xfrm>
            <a:off x="1847705" y="414595"/>
            <a:ext cx="1826141" cy="584775"/>
          </a:xfrm>
          <a:prstGeom prst="rect">
            <a:avLst/>
          </a:prstGeom>
          <a:noFill/>
        </p:spPr>
        <p:txBody>
          <a:bodyPr wrap="none" rtlCol="0">
            <a:spAutoFit/>
          </a:bodyPr>
          <a:lstStyle/>
          <a:p>
            <a:r>
              <a:rPr lang="zh-CN" altLang="en-US" sz="3200">
                <a:solidFill>
                  <a:srgbClr val="00ADED"/>
                </a:solidFill>
              </a:rPr>
              <a:t>知识导航</a:t>
            </a:r>
            <a:endParaRPr lang="zh-CN" altLang="en-US" sz="3200" dirty="0">
              <a:solidFill>
                <a:srgbClr val="00ADED"/>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典例导思">
    <p:spTree>
      <p:nvGrpSpPr>
        <p:cNvPr id="1" name=""/>
        <p:cNvGrpSpPr/>
        <p:nvPr/>
      </p:nvGrpSpPr>
      <p:grpSpPr>
        <a:xfrm>
          <a:off x="0" y="0"/>
          <a:ext cx="0" cy="0"/>
          <a:chOff x="0" y="0"/>
          <a:chExt cx="0" cy="0"/>
        </a:xfrm>
      </p:grpSpPr>
      <p:pic>
        <p:nvPicPr>
          <p:cNvPr id="3" name="图片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t="10500" r="48055"/>
          <a:stretch>
            <a:fillRect/>
          </a:stretch>
        </p:blipFill>
        <p:spPr bwMode="auto">
          <a:xfrm>
            <a:off x="479611" y="476795"/>
            <a:ext cx="3168220" cy="460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矩形 5"/>
          <p:cNvSpPr/>
          <p:nvPr userDrawn="1"/>
        </p:nvSpPr>
        <p:spPr>
          <a:xfrm>
            <a:off x="1199660" y="476795"/>
            <a:ext cx="1584110" cy="460376"/>
          </a:xfrm>
          <a:prstGeom prst="rect">
            <a:avLst/>
          </a:prstGeom>
          <a:solidFill>
            <a:srgbClr val="E5F5F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userDrawn="1"/>
        </p:nvSpPr>
        <p:spPr>
          <a:xfrm>
            <a:off x="1847705" y="414595"/>
            <a:ext cx="1826141" cy="584775"/>
          </a:xfrm>
          <a:prstGeom prst="rect">
            <a:avLst/>
          </a:prstGeom>
          <a:noFill/>
        </p:spPr>
        <p:txBody>
          <a:bodyPr wrap="none" rtlCol="0">
            <a:spAutoFit/>
          </a:bodyPr>
          <a:lstStyle/>
          <a:p>
            <a:r>
              <a:rPr lang="zh-CN" altLang="en-US" sz="3200">
                <a:solidFill>
                  <a:srgbClr val="00ADED"/>
                </a:solidFill>
              </a:rPr>
              <a:t>典例导思</a:t>
            </a:r>
            <a:endParaRPr lang="zh-CN" altLang="en-US" sz="3200" dirty="0">
              <a:solidFill>
                <a:srgbClr val="00ADED"/>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图片 1" descr="高分突破·课件模板"/>
          <p:cNvPicPr>
            <a:picLocks noChangeAspect="1"/>
          </p:cNvPicPr>
          <p:nvPr userDrawn="1"/>
        </p:nvPicPr>
        <p:blipFill>
          <a:blip r:embed="rId7"/>
          <a:stretch>
            <a:fillRect/>
          </a:stretch>
        </p:blipFill>
        <p:spPr>
          <a:xfrm>
            <a:off x="-11112" y="-7937"/>
            <a:ext cx="12214225" cy="6873875"/>
          </a:xfrm>
          <a:prstGeom prst="rect">
            <a:avLst/>
          </a:prstGeom>
          <a:noFill/>
          <a:ln w="9525">
            <a:noFill/>
          </a:ln>
        </p:spPr>
      </p:pic>
      <p:pic>
        <p:nvPicPr>
          <p:cNvPr id="2" name="图片 1"/>
          <p:cNvPicPr>
            <a:picLocks noChangeAspect="1"/>
          </p:cNvPicPr>
          <p:nvPr userDrawn="1"/>
        </p:nvPicPr>
        <p:blipFill>
          <a:blip r:embed="rId8"/>
          <a:stretch>
            <a:fillRect/>
          </a:stretch>
        </p:blipFill>
        <p:spPr>
          <a:xfrm>
            <a:off x="407035" y="6165215"/>
            <a:ext cx="1901825" cy="69342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p:hf sldNum="0" hdr="0" ftr="0" dt="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等线 Light"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等线 Light"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等线 Light"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等线 Light" panose="02010600030101010101"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ea typeface="等线 Light" panose="02010600030101010101"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ea typeface="等线 Light" panose="02010600030101010101"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ea typeface="等线 Light" panose="02010600030101010101"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ea typeface="等线 Light" panose="02010600030101010101" pitchFamily="2"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1.TIF"/><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3" Type="http://schemas.openxmlformats.org/officeDocument/2006/relationships/image" Target="../media/image4.TIF"/><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7.tif"/></Relationships>
</file>

<file path=ppt/slides/_rels/slide6.xml.rels><?xml version="1.0" encoding="UTF-8" standalone="yes"?>
<Relationships xmlns="http://schemas.openxmlformats.org/package/2006/relationships"><Relationship Id="rId3" Type="http://schemas.openxmlformats.org/officeDocument/2006/relationships/image" Target="../media/image7.tif"/><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8.TIF"/><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a16="http://schemas.microsoft.com/office/drawing/2014/main" id="{2DA3035E-6FCC-8425-89D6-55D8C65FE940}"/>
              </a:ext>
            </a:extLst>
          </p:cNvPr>
          <p:cNvSpPr txBox="1"/>
          <p:nvPr/>
        </p:nvSpPr>
        <p:spPr>
          <a:xfrm>
            <a:off x="659622" y="1772885"/>
            <a:ext cx="10872755" cy="2645917"/>
          </a:xfrm>
          <a:prstGeom prst="rect">
            <a:avLst/>
          </a:prstGeom>
          <a:noFill/>
        </p:spPr>
        <p:txBody>
          <a:bodyPr wrap="square">
            <a:spAutoFit/>
          </a:bodyPr>
          <a:lstStyle/>
          <a:p>
            <a:pPr algn="just">
              <a:lnSpc>
                <a:spcPct val="150000"/>
              </a:lnSpc>
              <a:buNone/>
            </a:pPr>
            <a:r>
              <a:rPr lang="en-US" altLang="zh-CN" sz="6000" b="1" dirty="0">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Times New Roman" panose="02020603050405020304" pitchFamily="18" charset="0"/>
              </a:rPr>
              <a:t> </a:t>
            </a:r>
            <a:r>
              <a:rPr lang="zh-CN" altLang="zh-CN" sz="6000" b="1" dirty="0">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Times New Roman" panose="02020603050405020304" pitchFamily="18" charset="0"/>
              </a:rPr>
              <a:t>第</a:t>
            </a:r>
            <a:r>
              <a:rPr lang="en-US" altLang="zh-CN" sz="6000" b="1" dirty="0">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Times New Roman" panose="02020603050405020304" pitchFamily="18" charset="0"/>
              </a:rPr>
              <a:t>2</a:t>
            </a:r>
            <a:r>
              <a:rPr lang="zh-CN" altLang="zh-CN" sz="6000" b="1" dirty="0">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Times New Roman" panose="02020603050405020304" pitchFamily="18" charset="0"/>
              </a:rPr>
              <a:t>课时　一元二次方程在实际</a:t>
            </a:r>
          </a:p>
          <a:p>
            <a:pPr algn="ctr">
              <a:lnSpc>
                <a:spcPct val="150000"/>
              </a:lnSpc>
            </a:pPr>
            <a:r>
              <a:rPr lang="zh-CN" altLang="zh-CN" sz="6000" b="1" dirty="0">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Times New Roman" panose="02020603050405020304" pitchFamily="18" charset="0"/>
              </a:rPr>
              <a:t>问题中的应用</a:t>
            </a:r>
            <a:r>
              <a:rPr lang="en-US" altLang="zh-CN" sz="6000" b="1" dirty="0">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Times New Roman" panose="02020603050405020304" pitchFamily="18" charset="0"/>
              </a:rPr>
              <a:t>(</a:t>
            </a:r>
            <a:r>
              <a:rPr lang="zh-CN" altLang="zh-CN" sz="6000" b="1" dirty="0">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Times New Roman" panose="02020603050405020304" pitchFamily="18" charset="0"/>
              </a:rPr>
              <a:t>二</a:t>
            </a:r>
            <a:r>
              <a:rPr lang="en-US" altLang="zh-CN" sz="6000" b="1" dirty="0">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Times New Roman" panose="02020603050405020304" pitchFamily="18" charset="0"/>
              </a:rPr>
              <a:t>)</a:t>
            </a:r>
            <a:endParaRPr lang="zh-CN" altLang="zh-CN" sz="6000" b="1" dirty="0">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Times New Roman" panose="02020603050405020304"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5F4771-9B36-B1C3-01E3-F83DB8EF9121}"/>
            </a:ext>
          </a:extLst>
        </p:cNvPr>
        <p:cNvGrpSpPr/>
        <p:nvPr/>
      </p:nvGrpSpPr>
      <p:grpSpPr>
        <a:xfrm>
          <a:off x="0" y="0"/>
          <a:ext cx="0" cy="0"/>
          <a:chOff x="0" y="0"/>
          <a:chExt cx="0" cy="0"/>
        </a:xfrm>
      </p:grpSpPr>
      <p:sp>
        <p:nvSpPr>
          <p:cNvPr id="3" name="文本框 2">
            <a:extLst>
              <a:ext uri="{FF2B5EF4-FFF2-40B4-BE49-F238E27FC236}">
                <a16:creationId xmlns:a16="http://schemas.microsoft.com/office/drawing/2014/main" id="{9FDD8E94-0B81-8584-103E-762F33C99CFC}"/>
              </a:ext>
            </a:extLst>
          </p:cNvPr>
          <p:cNvSpPr txBox="1"/>
          <p:nvPr/>
        </p:nvSpPr>
        <p:spPr>
          <a:xfrm>
            <a:off x="623620" y="404790"/>
            <a:ext cx="10728745" cy="2677656"/>
          </a:xfrm>
          <a:prstGeom prst="rect">
            <a:avLst/>
          </a:prstGeom>
          <a:noFill/>
        </p:spPr>
        <p:txBody>
          <a:bodyPr wrap="square">
            <a:spAutoFit/>
          </a:bodyPr>
          <a:lstStyle/>
          <a:p>
            <a:pPr algn="just"/>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商家在销售过程中发现</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当笔的售价为每支</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元</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圆规的售价为每个</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12</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元时</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平均每天可卖出</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50</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支笔</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,30</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个圆规</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据统计</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圆规的售价每降低</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元</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平均每天可多卖出</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个</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且降价率不超过</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商家在保证笔的售价和销量不变且不考虑其他因素的情况下</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想使笔和圆规平均每天的总获利为</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400</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元</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则每个圆规的售价为多少元</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降价率</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原价</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现价</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原价</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×100</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mc:Choice xmlns:a14="http://schemas.microsoft.com/office/drawing/2010/main" Requires="a14">
          <p:sp>
            <p:nvSpPr>
              <p:cNvPr id="5" name="文本框 4">
                <a:extLst>
                  <a:ext uri="{FF2B5EF4-FFF2-40B4-BE49-F238E27FC236}">
                    <a16:creationId xmlns:a16="http://schemas.microsoft.com/office/drawing/2014/main" id="{C0F9B21E-DDB2-8895-03E8-1FD8A766156D}"/>
                  </a:ext>
                </a:extLst>
              </p:cNvPr>
              <p:cNvSpPr txBox="1"/>
              <p:nvPr/>
            </p:nvSpPr>
            <p:spPr>
              <a:xfrm>
                <a:off x="657535" y="3066092"/>
                <a:ext cx="6878565" cy="3081036"/>
              </a:xfrm>
              <a:prstGeom prst="rect">
                <a:avLst/>
              </a:prstGeom>
              <a:noFill/>
            </p:spPr>
            <p:txBody>
              <a:bodyPr wrap="square">
                <a:spAutoFit/>
              </a:bodyPr>
              <a:lstStyle/>
              <a:p>
                <a:pPr algn="just">
                  <a:buNone/>
                </a:pP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设每个圆规的售价为</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m</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元</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由题意</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得</a:t>
                </a:r>
              </a:p>
              <a:p>
                <a:pPr algn="just">
                  <a:buNone/>
                </a:pP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6)</a:t>
                </a:r>
                <a14:m>
                  <m:oMath xmlns:m="http://schemas.openxmlformats.org/officeDocument/2006/math">
                    <m:d>
                      <m:dPr>
                        <m:ctrlPr>
                          <a:rPr lang="zh-CN" altLang="zh-CN" sz="2800" b="1" i="1">
                            <a:solidFill>
                              <a:srgbClr val="DB251C"/>
                            </a:solidFill>
                            <a:effectLst/>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sz="2800" b="1" i="1" smtClean="0">
                            <a:solidFill>
                              <a:srgbClr val="DB251C"/>
                            </a:solidFill>
                            <a:effectLst/>
                            <a:latin typeface="Cambria Math" panose="02040503050406030204" pitchFamily="18" charset="0"/>
                            <a:ea typeface="方正书宋_GBK"/>
                            <a:cs typeface="Times New Roman" panose="02020603050405020304" pitchFamily="18" charset="0"/>
                          </a:rPr>
                          <m:t>𝟑𝟎</m:t>
                        </m:r>
                        <m:r>
                          <a:rPr lang="en-US" altLang="zh-CN" sz="2800" b="1" i="1" smtClean="0">
                            <a:solidFill>
                              <a:srgbClr val="DB251C"/>
                            </a:solidFill>
                            <a:effectLst/>
                            <a:latin typeface="Cambria Math" panose="02040503050406030204" pitchFamily="18" charset="0"/>
                            <a:ea typeface="方正书宋_GBK"/>
                            <a:cs typeface="Times New Roman" panose="02020603050405020304" pitchFamily="18" charset="0"/>
                          </a:rPr>
                          <m:t>+</m:t>
                        </m:r>
                        <m:f>
                          <m:fPr>
                            <m:ctrlPr>
                              <a:rPr lang="zh-CN" altLang="zh-CN" sz="2800" b="1" i="1">
                                <a:solidFill>
                                  <a:srgbClr val="DB251C"/>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800" b="1" i="1" smtClean="0">
                                <a:solidFill>
                                  <a:srgbClr val="DB251C"/>
                                </a:solidFill>
                                <a:effectLst/>
                                <a:latin typeface="Cambria Math" panose="02040503050406030204" pitchFamily="18" charset="0"/>
                                <a:ea typeface="方正书宋_GBK"/>
                                <a:cs typeface="Times New Roman" panose="02020603050405020304" pitchFamily="18" charset="0"/>
                              </a:rPr>
                              <m:t>𝟏𝟐</m:t>
                            </m:r>
                            <m:r>
                              <a:rPr lang="en-US" altLang="zh-CN" sz="2800" b="1" i="1" smtClean="0">
                                <a:solidFill>
                                  <a:srgbClr val="DB251C"/>
                                </a:solidFill>
                                <a:effectLst/>
                                <a:latin typeface="Cambria Math" panose="02040503050406030204" pitchFamily="18" charset="0"/>
                                <a:ea typeface="方正书宋_GBK"/>
                                <a:cs typeface="Times New Roman" panose="02020603050405020304" pitchFamily="18" charset="0"/>
                              </a:rPr>
                              <m:t>−</m:t>
                            </m:r>
                            <m:r>
                              <a:rPr lang="en-US" altLang="zh-CN" sz="2800" b="1" i="1" smtClean="0">
                                <a:solidFill>
                                  <a:srgbClr val="DB251C"/>
                                </a:solidFill>
                                <a:effectLst/>
                                <a:latin typeface="Cambria Math" panose="02040503050406030204" pitchFamily="18" charset="0"/>
                                <a:ea typeface="方正书宋_GBK"/>
                                <a:cs typeface="Times New Roman" panose="02020603050405020304" pitchFamily="18" charset="0"/>
                              </a:rPr>
                              <m:t>𝒎</m:t>
                            </m:r>
                          </m:num>
                          <m:den>
                            <m:r>
                              <a:rPr lang="en-US" altLang="zh-CN" sz="2800" b="1" i="1" smtClean="0">
                                <a:solidFill>
                                  <a:srgbClr val="DB251C"/>
                                </a:solidFill>
                                <a:effectLst/>
                                <a:latin typeface="Cambria Math" panose="02040503050406030204" pitchFamily="18" charset="0"/>
                                <a:ea typeface="方正书宋_GBK"/>
                                <a:cs typeface="Times New Roman" panose="02020603050405020304" pitchFamily="18" charset="0"/>
                              </a:rPr>
                              <m:t>𝟎</m:t>
                            </m:r>
                            <m:r>
                              <a:rPr lang="en-US" altLang="zh-CN" sz="2800" b="1" i="1" smtClean="0">
                                <a:solidFill>
                                  <a:srgbClr val="DB251C"/>
                                </a:solidFill>
                                <a:effectLst/>
                                <a:latin typeface="Cambria Math" panose="02040503050406030204" pitchFamily="18" charset="0"/>
                                <a:ea typeface="方正书宋_GBK"/>
                                <a:cs typeface="Times New Roman" panose="02020603050405020304" pitchFamily="18" charset="0"/>
                              </a:rPr>
                              <m:t>.</m:t>
                            </m:r>
                            <m:r>
                              <a:rPr lang="en-US" altLang="zh-CN" sz="2800" b="1" i="1" smtClean="0">
                                <a:solidFill>
                                  <a:srgbClr val="DB251C"/>
                                </a:solidFill>
                                <a:effectLst/>
                                <a:latin typeface="Cambria Math" panose="02040503050406030204" pitchFamily="18" charset="0"/>
                                <a:ea typeface="方正书宋_GBK"/>
                                <a:cs typeface="Times New Roman" panose="02020603050405020304" pitchFamily="18" charset="0"/>
                              </a:rPr>
                              <m:t>𝟓</m:t>
                            </m:r>
                          </m:den>
                        </m:f>
                        <m:r>
                          <a:rPr lang="en-US" altLang="zh-CN" sz="2800" b="1" i="1" smtClean="0">
                            <a:solidFill>
                              <a:srgbClr val="DB251C"/>
                            </a:solidFill>
                            <a:effectLst/>
                            <a:latin typeface="Cambria Math" panose="02040503050406030204" pitchFamily="18" charset="0"/>
                            <a:ea typeface="方正书宋_GBK"/>
                            <a:cs typeface="Times New Roman" panose="02020603050405020304" pitchFamily="18" charset="0"/>
                          </a:rPr>
                          <m:t>×</m:t>
                        </m:r>
                        <m:r>
                          <a:rPr lang="en-US" altLang="zh-CN" sz="2800" b="1" i="1" smtClean="0">
                            <a:solidFill>
                              <a:srgbClr val="DB251C"/>
                            </a:solidFill>
                            <a:effectLst/>
                            <a:latin typeface="Cambria Math" panose="02040503050406030204" pitchFamily="18" charset="0"/>
                            <a:ea typeface="方正书宋_GBK"/>
                            <a:cs typeface="Times New Roman" panose="02020603050405020304" pitchFamily="18" charset="0"/>
                          </a:rPr>
                          <m:t>𝟓</m:t>
                        </m:r>
                      </m:e>
                    </m:d>
                  </m:oMath>
                </a14:m>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50</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(8</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400,</a:t>
                </a:r>
                <a:endPar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a:buNone/>
                </a:pP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整理</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得</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altLang="zh-CN" sz="2800" b="1" baseline="30000"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21</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110</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解得</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altLang="zh-CN" sz="2800" b="1" baseline="-25000"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altLang="zh-CN" sz="2800" b="1" baseline="-25000"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11</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a:buNone/>
                </a:pP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降价率不超过</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a:buNone/>
                </a:pP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800" b="1" i="1">
                            <a:solidFill>
                              <a:srgbClr val="DB251C"/>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800" b="1" i="1" smtClean="0">
                            <a:solidFill>
                              <a:srgbClr val="DB251C"/>
                            </a:solidFill>
                            <a:effectLst/>
                            <a:latin typeface="Cambria Math" panose="02040503050406030204" pitchFamily="18" charset="0"/>
                            <a:ea typeface="方正书宋_GBK"/>
                            <a:cs typeface="Times New Roman" panose="02020603050405020304" pitchFamily="18" charset="0"/>
                          </a:rPr>
                          <m:t>𝟏𝟐</m:t>
                        </m:r>
                        <m:r>
                          <a:rPr lang="en-US" altLang="zh-CN" sz="2800" b="1" i="1" smtClean="0">
                            <a:solidFill>
                              <a:srgbClr val="DB251C"/>
                            </a:solidFill>
                            <a:effectLst/>
                            <a:latin typeface="Cambria Math" panose="02040503050406030204" pitchFamily="18" charset="0"/>
                            <a:ea typeface="方正书宋_GBK"/>
                            <a:cs typeface="Times New Roman" panose="02020603050405020304" pitchFamily="18" charset="0"/>
                          </a:rPr>
                          <m:t>−</m:t>
                        </m:r>
                        <m:r>
                          <a:rPr lang="en-US" altLang="zh-CN" sz="2800" b="1" i="1" smtClean="0">
                            <a:solidFill>
                              <a:srgbClr val="DB251C"/>
                            </a:solidFill>
                            <a:effectLst/>
                            <a:latin typeface="Cambria Math" panose="02040503050406030204" pitchFamily="18" charset="0"/>
                            <a:ea typeface="方正书宋_GBK"/>
                            <a:cs typeface="Times New Roman" panose="02020603050405020304" pitchFamily="18" charset="0"/>
                          </a:rPr>
                          <m:t>𝒎</m:t>
                        </m:r>
                      </m:num>
                      <m:den>
                        <m:r>
                          <a:rPr lang="en-US" altLang="zh-CN" sz="2800" b="1" i="1" smtClean="0">
                            <a:solidFill>
                              <a:srgbClr val="DB251C"/>
                            </a:solidFill>
                            <a:effectLst/>
                            <a:latin typeface="Cambria Math" panose="02040503050406030204" pitchFamily="18" charset="0"/>
                            <a:ea typeface="方正书宋_GBK"/>
                            <a:cs typeface="Times New Roman" panose="02020603050405020304" pitchFamily="18" charset="0"/>
                          </a:rPr>
                          <m:t>𝟏𝟐</m:t>
                        </m:r>
                      </m:den>
                    </m:f>
                  </m:oMath>
                </a14:m>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8,</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11</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答</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每个圆规的售价为</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11</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元</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5" name="文本框 4">
                <a:extLst>
                  <a:ext uri="{FF2B5EF4-FFF2-40B4-BE49-F238E27FC236}">
                    <a16:creationId xmlns:a16="http://schemas.microsoft.com/office/drawing/2014/main" id="{C0F9B21E-DDB2-8895-03E8-1FD8A766156D}"/>
                  </a:ext>
                </a:extLst>
              </p:cNvPr>
              <p:cNvSpPr txBox="1">
                <a:spLocks noRot="1" noChangeAspect="1" noMove="1" noResize="1" noEditPoints="1" noAdjustHandles="1" noChangeArrowheads="1" noChangeShapeType="1" noTextEdit="1"/>
              </p:cNvSpPr>
              <p:nvPr/>
            </p:nvSpPr>
            <p:spPr>
              <a:xfrm>
                <a:off x="657535" y="3066092"/>
                <a:ext cx="6878565" cy="3081036"/>
              </a:xfrm>
              <a:prstGeom prst="rect">
                <a:avLst/>
              </a:prstGeom>
              <a:blipFill>
                <a:blip r:embed="rId3"/>
                <a:stretch>
                  <a:fillRect l="-1862" t="-2772" b="-4950"/>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7261031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BA8DD5-A37A-78C5-9C7F-67109E8ECD09}"/>
            </a:ext>
          </a:extLst>
        </p:cNvPr>
        <p:cNvGrpSpPr/>
        <p:nvPr/>
      </p:nvGrpSpPr>
      <p:grpSpPr>
        <a:xfrm>
          <a:off x="0" y="0"/>
          <a:ext cx="0" cy="0"/>
          <a:chOff x="0" y="0"/>
          <a:chExt cx="0" cy="0"/>
        </a:xfrm>
      </p:grpSpPr>
      <p:pic>
        <p:nvPicPr>
          <p:cNvPr id="2" name="image62.jpeg">
            <a:extLst>
              <a:ext uri="{FF2B5EF4-FFF2-40B4-BE49-F238E27FC236}">
                <a16:creationId xmlns:a16="http://schemas.microsoft.com/office/drawing/2014/main" id="{F9659B2C-5B19-62E9-A3F3-520456D27EC2}"/>
              </a:ext>
            </a:extLst>
          </p:cNvPr>
          <p:cNvPicPr>
            <a:picLocks noChangeAspect="1"/>
          </p:cNvPicPr>
          <p:nvPr/>
        </p:nvPicPr>
        <p:blipFill>
          <a:blip r:embed="rId3"/>
          <a:stretch>
            <a:fillRect/>
          </a:stretch>
        </p:blipFill>
        <p:spPr>
          <a:xfrm>
            <a:off x="3647830" y="548800"/>
            <a:ext cx="3102541" cy="395970"/>
          </a:xfrm>
          <a:prstGeom prst="rect">
            <a:avLst/>
          </a:prstGeom>
        </p:spPr>
      </p:pic>
      <p:sp>
        <p:nvSpPr>
          <p:cNvPr id="4" name="文本框 3">
            <a:extLst>
              <a:ext uri="{FF2B5EF4-FFF2-40B4-BE49-F238E27FC236}">
                <a16:creationId xmlns:a16="http://schemas.microsoft.com/office/drawing/2014/main" id="{BA8145F7-FAEB-87B2-568F-BB22D5AA17E1}"/>
              </a:ext>
            </a:extLst>
          </p:cNvPr>
          <p:cNvSpPr txBox="1"/>
          <p:nvPr/>
        </p:nvSpPr>
        <p:spPr>
          <a:xfrm>
            <a:off x="644210" y="1340855"/>
            <a:ext cx="10636149" cy="3242170"/>
          </a:xfrm>
          <a:prstGeom prst="rect">
            <a:avLst/>
          </a:prstGeom>
          <a:noFill/>
        </p:spPr>
        <p:txBody>
          <a:bodyPr wrap="square">
            <a:spAutoFit/>
          </a:bodyPr>
          <a:lstStyle/>
          <a:p>
            <a:pPr algn="just">
              <a:lnSpc>
                <a:spcPct val="150000"/>
              </a:lnSpc>
            </a:pP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12</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某烘焙店生产的蛋糕礼盒分为六个档次</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第一档次</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即最低档次</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的产品每天生产</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76</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件</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每件利润</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元</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调查表明</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生产提高一个档次的蛋糕产品</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该产品每件利润增加</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元</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由于生产工序不同</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蛋糕产品每提高一个档次</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一天产量会减少</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件</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若生产的某档次产品一天的总利润为</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080</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元</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则该烘焙店生产的是第</a:t>
            </a:r>
            <a:r>
              <a:rPr lang="zh-CN" altLang="zh-CN" sz="2800" b="1" u="sng"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u="sng"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altLang="zh-CN" sz="2800" b="1" u="sng"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档次的产品</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文本框 5">
            <a:extLst>
              <a:ext uri="{FF2B5EF4-FFF2-40B4-BE49-F238E27FC236}">
                <a16:creationId xmlns:a16="http://schemas.microsoft.com/office/drawing/2014/main" id="{D8B86372-C109-8403-6E20-53F939FF493E}"/>
              </a:ext>
            </a:extLst>
          </p:cNvPr>
          <p:cNvSpPr txBox="1"/>
          <p:nvPr/>
        </p:nvSpPr>
        <p:spPr>
          <a:xfrm>
            <a:off x="5659829" y="4032635"/>
            <a:ext cx="604910" cy="523220"/>
          </a:xfrm>
          <a:prstGeom prst="rect">
            <a:avLst/>
          </a:prstGeom>
          <a:noFill/>
        </p:spPr>
        <p:txBody>
          <a:bodyPr wrap="square">
            <a:spAutoFit/>
          </a:bodyPr>
          <a:lstStyle/>
          <a:p>
            <a:r>
              <a:rPr kumimoji="0" lang="zh-CN" altLang="zh-CN" sz="2800" b="1" i="0" strike="noStrike" kern="1200" cap="none" spc="0" normalizeH="0" baseline="0" noProof="0" dirty="0">
                <a:ln>
                  <a:noFill/>
                </a:ln>
                <a:solidFill>
                  <a:srgbClr val="E33E22"/>
                </a:solidFill>
                <a:effectLst/>
                <a:uLnTx/>
                <a:uFillTx/>
                <a:latin typeface="Times New Roman" panose="02020603050405020304" pitchFamily="18" charset="0"/>
                <a:ea typeface="宋体" panose="02010600030101010101" pitchFamily="2" charset="-122"/>
                <a:cs typeface="Times New Roman" panose="02020603050405020304" pitchFamily="18" charset="0"/>
              </a:rPr>
              <a:t>五</a:t>
            </a:r>
            <a:endParaRPr lang="zh-CN" altLang="en-US" dirty="0"/>
          </a:p>
        </p:txBody>
      </p:sp>
    </p:spTree>
    <p:extLst>
      <p:ext uri="{BB962C8B-B14F-4D97-AF65-F5344CB8AC3E}">
        <p14:creationId xmlns:p14="http://schemas.microsoft.com/office/powerpoint/2010/main" val="6689048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A472BB-2BDD-B1B0-5AE1-DDB755FD1725}"/>
            </a:ext>
          </a:extLst>
        </p:cNvPr>
        <p:cNvGrpSpPr/>
        <p:nvPr/>
      </p:nvGrpSpPr>
      <p:grpSpPr>
        <a:xfrm>
          <a:off x="0" y="0"/>
          <a:ext cx="0" cy="0"/>
          <a:chOff x="0" y="0"/>
          <a:chExt cx="0" cy="0"/>
        </a:xfrm>
      </p:grpSpPr>
      <p:sp>
        <p:nvSpPr>
          <p:cNvPr id="3" name="文本框 2">
            <a:extLst>
              <a:ext uri="{FF2B5EF4-FFF2-40B4-BE49-F238E27FC236}">
                <a16:creationId xmlns:a16="http://schemas.microsoft.com/office/drawing/2014/main" id="{507EB05A-33DA-0E92-4B0E-78BAE4E40DBF}"/>
              </a:ext>
            </a:extLst>
          </p:cNvPr>
          <p:cNvSpPr txBox="1"/>
          <p:nvPr/>
        </p:nvSpPr>
        <p:spPr>
          <a:xfrm>
            <a:off x="623619" y="476795"/>
            <a:ext cx="11016765" cy="2893100"/>
          </a:xfrm>
          <a:prstGeom prst="rect">
            <a:avLst/>
          </a:prstGeom>
          <a:noFill/>
        </p:spPr>
        <p:txBody>
          <a:bodyPr wrap="square">
            <a:spAutoFit/>
          </a:bodyPr>
          <a:lstStyle/>
          <a:p>
            <a:pPr algn="just">
              <a:buNone/>
            </a:pPr>
            <a:r>
              <a:rPr lang="en-US" altLang="zh-CN" sz="2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13</a:t>
            </a:r>
            <a:r>
              <a:rPr lang="en-US" altLang="zh-CN" sz="26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(2025</a:t>
            </a:r>
            <a:r>
              <a:rPr lang="zh-CN" altLang="zh-CN" sz="2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·重庆九龙坡区</a:t>
            </a:r>
            <a:r>
              <a:rPr lang="en-US" altLang="zh-CN" sz="2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大疆农业无人机在全球多个国家和地区获得政府政策支持和市场认可</a:t>
            </a:r>
            <a:r>
              <a:rPr lang="en-US" altLang="zh-CN" sz="26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2022</a:t>
            </a:r>
            <a:r>
              <a:rPr lang="zh-CN" altLang="zh-CN" sz="2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年</a:t>
            </a:r>
            <a:r>
              <a:rPr lang="en-US" altLang="zh-CN" sz="2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我国</a:t>
            </a:r>
            <a:r>
              <a:rPr lang="en-US" altLang="zh-CN" sz="26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zh-CN" altLang="zh-CN" sz="2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省农业科技综合服务平台计划用</a:t>
            </a:r>
            <a:r>
              <a:rPr lang="en-US" altLang="zh-CN" sz="2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47</a:t>
            </a:r>
            <a:r>
              <a:rPr lang="zh-CN" altLang="zh-CN" sz="2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万元购买</a:t>
            </a:r>
            <a:r>
              <a:rPr lang="en-US" altLang="zh-CN" sz="26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altLang="zh-CN" sz="2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6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altLang="zh-CN" sz="2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两款大疆农业无人机共</a:t>
            </a:r>
            <a:r>
              <a:rPr lang="en-US" altLang="zh-CN" sz="2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25</a:t>
            </a:r>
            <a:r>
              <a:rPr lang="zh-CN" altLang="zh-CN" sz="2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架</a:t>
            </a:r>
            <a:r>
              <a:rPr lang="en-US" altLang="zh-CN" sz="2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服务于全省农作物洒水、施肥、喷农药等农田与果园工作</a:t>
            </a:r>
            <a:r>
              <a:rPr lang="en-US" altLang="zh-CN" sz="26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每架</a:t>
            </a:r>
            <a:r>
              <a:rPr lang="en-US" altLang="zh-CN" sz="26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altLang="zh-CN" sz="2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款农业无人机为</a:t>
            </a:r>
            <a:r>
              <a:rPr lang="en-US" altLang="zh-CN" sz="2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altLang="zh-CN" sz="2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万元</a:t>
            </a:r>
            <a:r>
              <a:rPr lang="en-US" altLang="zh-CN" sz="2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每架</a:t>
            </a:r>
            <a:r>
              <a:rPr lang="en-US" altLang="zh-CN" sz="26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altLang="zh-CN" sz="2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款农业无人机比</a:t>
            </a:r>
            <a:r>
              <a:rPr lang="en-US" altLang="zh-CN" sz="26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altLang="zh-CN" sz="2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款少</a:t>
            </a:r>
            <a:r>
              <a:rPr lang="en-US" altLang="zh-CN" sz="2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6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000</a:t>
            </a:r>
            <a:r>
              <a:rPr lang="zh-CN" altLang="zh-CN" sz="2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元</a:t>
            </a:r>
            <a:r>
              <a:rPr lang="en-US" altLang="zh-CN" sz="26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a:r>
              <a:rPr lang="en-US" altLang="zh-CN" sz="2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altLang="zh-CN" sz="2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求</a:t>
            </a:r>
            <a:r>
              <a:rPr lang="en-US" altLang="zh-CN" sz="2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2022</a:t>
            </a:r>
            <a:r>
              <a:rPr lang="zh-CN" altLang="zh-CN" sz="2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年</a:t>
            </a:r>
            <a:r>
              <a:rPr lang="en-US" altLang="zh-CN" sz="26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zh-CN" altLang="zh-CN" sz="2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省农业科技综合服务平台计划购买</a:t>
            </a:r>
            <a:r>
              <a:rPr lang="en-US" altLang="zh-CN" sz="26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altLang="zh-CN" sz="2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6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altLang="zh-CN" sz="2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两款大疆农业无人机各多少架</a:t>
            </a:r>
            <a:r>
              <a:rPr lang="en-US" altLang="zh-CN" sz="2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mc:Choice xmlns:a14="http://schemas.microsoft.com/office/drawing/2010/main" Requires="a14">
          <p:sp>
            <p:nvSpPr>
              <p:cNvPr id="5" name="文本框 4">
                <a:extLst>
                  <a:ext uri="{FF2B5EF4-FFF2-40B4-BE49-F238E27FC236}">
                    <a16:creationId xmlns:a16="http://schemas.microsoft.com/office/drawing/2014/main" id="{52E42EE4-A1B6-7BF9-BF4A-92E563DCBF41}"/>
                  </a:ext>
                </a:extLst>
              </p:cNvPr>
              <p:cNvSpPr txBox="1"/>
              <p:nvPr/>
            </p:nvSpPr>
            <p:spPr>
              <a:xfrm>
                <a:off x="633249" y="3429000"/>
                <a:ext cx="10784041" cy="2585260"/>
              </a:xfrm>
              <a:prstGeom prst="rect">
                <a:avLst/>
              </a:prstGeom>
              <a:noFill/>
            </p:spPr>
            <p:txBody>
              <a:bodyPr wrap="square">
                <a:spAutoFit/>
              </a:bodyPr>
              <a:lstStyle/>
              <a:p>
                <a:pPr algn="just">
                  <a:buNone/>
                </a:pPr>
                <a:r>
                  <a:rPr lang="zh-CN" altLang="zh-CN" sz="26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解</a:t>
                </a:r>
                <a:r>
                  <a:rPr lang="en-US" altLang="zh-CN" sz="26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altLang="zh-CN" sz="26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设</a:t>
                </a:r>
                <a:r>
                  <a:rPr lang="en-US" altLang="zh-CN" sz="26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2022</a:t>
                </a:r>
                <a:r>
                  <a:rPr lang="zh-CN" altLang="zh-CN" sz="26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年</a:t>
                </a:r>
                <a:r>
                  <a:rPr lang="en-US" altLang="zh-CN" sz="26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S</a:t>
                </a:r>
                <a:r>
                  <a:rPr lang="zh-CN" altLang="zh-CN" sz="26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省农业科技综合服务平台计划购买</a:t>
                </a:r>
                <a:r>
                  <a:rPr lang="en-US" altLang="zh-CN" sz="26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altLang="zh-CN" sz="26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款大疆农业无人机</a:t>
                </a:r>
                <a:r>
                  <a:rPr lang="en-US" altLang="zh-CN" sz="26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altLang="zh-CN" sz="26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架</a:t>
                </a:r>
                <a:r>
                  <a:rPr lang="en-US" altLang="zh-CN" sz="26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6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altLang="zh-CN" sz="26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款大疆农业无人机</a:t>
                </a:r>
                <a:r>
                  <a:rPr lang="en-US" altLang="zh-CN" sz="26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y</a:t>
                </a:r>
                <a:r>
                  <a:rPr lang="zh-CN" altLang="zh-CN" sz="26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架</a:t>
                </a:r>
                <a:r>
                  <a:rPr lang="en-US" altLang="zh-CN" sz="26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6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a:buNone/>
                </a:pPr>
                <a:r>
                  <a:rPr lang="zh-CN" altLang="zh-CN" sz="26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根据题意</a:t>
                </a:r>
                <a:r>
                  <a:rPr lang="en-US" altLang="zh-CN" sz="26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得</a:t>
                </a:r>
                <a14:m>
                  <m:oMath xmlns:m="http://schemas.openxmlformats.org/officeDocument/2006/math">
                    <m:d>
                      <m:dPr>
                        <m:begChr m:val="{"/>
                        <m:endChr m:val=""/>
                        <m:ctrlPr>
                          <a:rPr lang="zh-CN" altLang="zh-CN" sz="2600" b="1" i="1">
                            <a:solidFill>
                              <a:srgbClr val="DB251C"/>
                            </a:solidFill>
                            <a:effectLst/>
                            <a:latin typeface="Cambria Math" panose="02040503050406030204" pitchFamily="18" charset="0"/>
                            <a:ea typeface="Cambria Math" panose="02040503050406030204" pitchFamily="18" charset="0"/>
                            <a:cs typeface="Times New Roman" panose="02020603050405020304" pitchFamily="18" charset="0"/>
                          </a:rPr>
                        </m:ctrlPr>
                      </m:dPr>
                      <m:e>
                        <m:m>
                          <m:mPr>
                            <m:plcHide m:val="on"/>
                            <m:mcs>
                              <m:mc>
                                <m:mcPr>
                                  <m:count m:val="1"/>
                                  <m:mcJc m:val="center"/>
                                </m:mcPr>
                              </m:mc>
                            </m:mcs>
                            <m:ctrlPr>
                              <a:rPr lang="zh-CN" altLang="zh-CN" sz="2600" b="1" i="1">
                                <a:solidFill>
                                  <a:srgbClr val="DB251C"/>
                                </a:solidFill>
                                <a:effectLst/>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sz="2600" b="1" i="1" smtClean="0">
                                  <a:solidFill>
                                    <a:srgbClr val="DB251C"/>
                                  </a:solidFill>
                                  <a:effectLst/>
                                  <a:latin typeface="Cambria Math" panose="02040503050406030204" pitchFamily="18" charset="0"/>
                                  <a:ea typeface="方正书宋_GBK"/>
                                  <a:cs typeface="Times New Roman" panose="02020603050405020304" pitchFamily="18" charset="0"/>
                                </a:rPr>
                                <m:t>𝒙</m:t>
                              </m:r>
                              <m:r>
                                <a:rPr lang="en-US" altLang="zh-CN" sz="2600" b="1" i="1" smtClean="0">
                                  <a:solidFill>
                                    <a:srgbClr val="DB251C"/>
                                  </a:solidFill>
                                  <a:effectLst/>
                                  <a:latin typeface="Cambria Math" panose="02040503050406030204" pitchFamily="18" charset="0"/>
                                  <a:ea typeface="方正书宋_GBK"/>
                                  <a:cs typeface="Times New Roman" panose="02020603050405020304" pitchFamily="18" charset="0"/>
                                </a:rPr>
                                <m:t>+</m:t>
                              </m:r>
                              <m:r>
                                <a:rPr lang="en-US" altLang="zh-CN" sz="2600" b="1" i="1" smtClean="0">
                                  <a:solidFill>
                                    <a:srgbClr val="DB251C"/>
                                  </a:solidFill>
                                  <a:effectLst/>
                                  <a:latin typeface="Cambria Math" panose="02040503050406030204" pitchFamily="18" charset="0"/>
                                  <a:ea typeface="方正书宋_GBK"/>
                                  <a:cs typeface="Times New Roman" panose="02020603050405020304" pitchFamily="18" charset="0"/>
                                </a:rPr>
                                <m:t>𝒚</m:t>
                              </m:r>
                              <m:r>
                                <a:rPr lang="en-US" altLang="zh-CN" sz="2600" b="1" i="1" smtClean="0">
                                  <a:solidFill>
                                    <a:srgbClr val="DB251C"/>
                                  </a:solidFill>
                                  <a:effectLst/>
                                  <a:latin typeface="Cambria Math" panose="02040503050406030204" pitchFamily="18" charset="0"/>
                                  <a:ea typeface="方正书宋_GBK"/>
                                  <a:cs typeface="Times New Roman" panose="02020603050405020304" pitchFamily="18" charset="0"/>
                                </a:rPr>
                                <m:t>=</m:t>
                              </m:r>
                              <m:r>
                                <a:rPr lang="en-US" altLang="zh-CN" sz="2600" b="1" i="1" smtClean="0">
                                  <a:solidFill>
                                    <a:srgbClr val="DB251C"/>
                                  </a:solidFill>
                                  <a:effectLst/>
                                  <a:latin typeface="Cambria Math" panose="02040503050406030204" pitchFamily="18" charset="0"/>
                                  <a:ea typeface="方正书宋_GBK"/>
                                  <a:cs typeface="Times New Roman" panose="02020603050405020304" pitchFamily="18" charset="0"/>
                                </a:rPr>
                                <m:t>𝟐𝟓</m:t>
                              </m:r>
                              <m:r>
                                <a:rPr lang="en-US" altLang="zh-CN" sz="2600" b="1" i="1" smtClean="0">
                                  <a:solidFill>
                                    <a:srgbClr val="DB251C"/>
                                  </a:solidFill>
                                  <a:effectLst/>
                                  <a:latin typeface="Cambria Math" panose="02040503050406030204" pitchFamily="18" charset="0"/>
                                  <a:ea typeface="方正书宋_GBK"/>
                                  <a:cs typeface="Times New Roman" panose="02020603050405020304" pitchFamily="18" charset="0"/>
                                </a:rPr>
                                <m:t>,</m:t>
                              </m:r>
                            </m:e>
                          </m:mr>
                          <m:mr>
                            <m:e>
                              <m:r>
                                <a:rPr lang="en-US" altLang="zh-CN" sz="2600" b="1" i="1" smtClean="0">
                                  <a:solidFill>
                                    <a:srgbClr val="DB251C"/>
                                  </a:solidFill>
                                  <a:effectLst/>
                                  <a:latin typeface="Cambria Math" panose="02040503050406030204" pitchFamily="18" charset="0"/>
                                  <a:ea typeface="方正书宋_GBK"/>
                                  <a:cs typeface="Times New Roman" panose="02020603050405020304" pitchFamily="18" charset="0"/>
                                </a:rPr>
                                <m:t>𝟐</m:t>
                              </m:r>
                              <m:r>
                                <a:rPr lang="en-US" altLang="zh-CN" sz="2600" b="1" i="1" smtClean="0">
                                  <a:solidFill>
                                    <a:srgbClr val="DB251C"/>
                                  </a:solidFill>
                                  <a:effectLst/>
                                  <a:latin typeface="Cambria Math" panose="02040503050406030204" pitchFamily="18" charset="0"/>
                                  <a:ea typeface="方正书宋_GBK"/>
                                  <a:cs typeface="Times New Roman" panose="02020603050405020304" pitchFamily="18" charset="0"/>
                                </a:rPr>
                                <m:t>𝒙</m:t>
                              </m:r>
                              <m:r>
                                <a:rPr lang="en-US" altLang="zh-CN" sz="2600" b="1" i="1" smtClean="0">
                                  <a:solidFill>
                                    <a:srgbClr val="DB251C"/>
                                  </a:solidFill>
                                  <a:effectLst/>
                                  <a:latin typeface="Cambria Math" panose="02040503050406030204" pitchFamily="18" charset="0"/>
                                  <a:ea typeface="方正书宋_GBK"/>
                                  <a:cs typeface="Times New Roman" panose="02020603050405020304" pitchFamily="18" charset="0"/>
                                </a:rPr>
                                <m:t>+(</m:t>
                              </m:r>
                              <m:r>
                                <a:rPr lang="en-US" altLang="zh-CN" sz="2600" b="1" i="1" smtClean="0">
                                  <a:solidFill>
                                    <a:srgbClr val="DB251C"/>
                                  </a:solidFill>
                                  <a:effectLst/>
                                  <a:latin typeface="Cambria Math" panose="02040503050406030204" pitchFamily="18" charset="0"/>
                                  <a:ea typeface="方正书宋_GBK"/>
                                  <a:cs typeface="Times New Roman" panose="02020603050405020304" pitchFamily="18" charset="0"/>
                                </a:rPr>
                                <m:t>𝟐</m:t>
                              </m:r>
                              <m:r>
                                <a:rPr lang="en-US" altLang="zh-CN" sz="2600" b="1" i="1" smtClean="0">
                                  <a:solidFill>
                                    <a:srgbClr val="DB251C"/>
                                  </a:solidFill>
                                  <a:effectLst/>
                                  <a:latin typeface="Cambria Math" panose="02040503050406030204" pitchFamily="18" charset="0"/>
                                  <a:ea typeface="方正书宋_GBK"/>
                                  <a:cs typeface="Times New Roman" panose="02020603050405020304" pitchFamily="18" charset="0"/>
                                </a:rPr>
                                <m:t>−</m:t>
                              </m:r>
                              <m:r>
                                <a:rPr lang="en-US" altLang="zh-CN" sz="2600" b="1" i="1" smtClean="0">
                                  <a:solidFill>
                                    <a:srgbClr val="DB251C"/>
                                  </a:solidFill>
                                  <a:effectLst/>
                                  <a:latin typeface="Cambria Math" panose="02040503050406030204" pitchFamily="18" charset="0"/>
                                  <a:ea typeface="方正书宋_GBK"/>
                                  <a:cs typeface="Times New Roman" panose="02020603050405020304" pitchFamily="18" charset="0"/>
                                </a:rPr>
                                <m:t>𝟎</m:t>
                              </m:r>
                              <m:r>
                                <a:rPr lang="en-US" altLang="zh-CN" sz="2600" b="1" i="1" smtClean="0">
                                  <a:solidFill>
                                    <a:srgbClr val="DB251C"/>
                                  </a:solidFill>
                                  <a:effectLst/>
                                  <a:latin typeface="Cambria Math" panose="02040503050406030204" pitchFamily="18" charset="0"/>
                                  <a:ea typeface="方正书宋_GBK"/>
                                  <a:cs typeface="Times New Roman" panose="02020603050405020304" pitchFamily="18" charset="0"/>
                                </a:rPr>
                                <m:t>.</m:t>
                              </m:r>
                              <m:r>
                                <a:rPr lang="en-US" altLang="zh-CN" sz="2600" b="1" i="1" smtClean="0">
                                  <a:solidFill>
                                    <a:srgbClr val="DB251C"/>
                                  </a:solidFill>
                                  <a:effectLst/>
                                  <a:latin typeface="Cambria Math" panose="02040503050406030204" pitchFamily="18" charset="0"/>
                                  <a:ea typeface="方正书宋_GBK"/>
                                  <a:cs typeface="Times New Roman" panose="02020603050405020304" pitchFamily="18" charset="0"/>
                                </a:rPr>
                                <m:t>𝟐</m:t>
                              </m:r>
                              <m:r>
                                <a:rPr lang="en-US" altLang="zh-CN" sz="2600" b="1" i="1" smtClean="0">
                                  <a:solidFill>
                                    <a:srgbClr val="DB251C"/>
                                  </a:solidFill>
                                  <a:effectLst/>
                                  <a:latin typeface="Cambria Math" panose="02040503050406030204" pitchFamily="18" charset="0"/>
                                  <a:ea typeface="方正书宋_GBK"/>
                                  <a:cs typeface="Times New Roman" panose="02020603050405020304" pitchFamily="18" charset="0"/>
                                </a:rPr>
                                <m:t>)</m:t>
                              </m:r>
                              <m:r>
                                <a:rPr lang="en-US" altLang="zh-CN" sz="2600" b="1" i="1" smtClean="0">
                                  <a:solidFill>
                                    <a:srgbClr val="DB251C"/>
                                  </a:solidFill>
                                  <a:effectLst/>
                                  <a:latin typeface="Cambria Math" panose="02040503050406030204" pitchFamily="18" charset="0"/>
                                  <a:ea typeface="方正书宋_GBK"/>
                                  <a:cs typeface="Times New Roman" panose="02020603050405020304" pitchFamily="18" charset="0"/>
                                </a:rPr>
                                <m:t>𝒚</m:t>
                              </m:r>
                              <m:r>
                                <a:rPr lang="en-US" altLang="zh-CN" sz="2600" b="1" i="1" smtClean="0">
                                  <a:solidFill>
                                    <a:srgbClr val="DB251C"/>
                                  </a:solidFill>
                                  <a:effectLst/>
                                  <a:latin typeface="Cambria Math" panose="02040503050406030204" pitchFamily="18" charset="0"/>
                                  <a:ea typeface="方正书宋_GBK"/>
                                  <a:cs typeface="Times New Roman" panose="02020603050405020304" pitchFamily="18" charset="0"/>
                                </a:rPr>
                                <m:t>=</m:t>
                              </m:r>
                              <m:r>
                                <a:rPr lang="en-US" altLang="zh-CN" sz="2600" b="1" i="1" smtClean="0">
                                  <a:solidFill>
                                    <a:srgbClr val="DB251C"/>
                                  </a:solidFill>
                                  <a:effectLst/>
                                  <a:latin typeface="Cambria Math" panose="02040503050406030204" pitchFamily="18" charset="0"/>
                                  <a:ea typeface="方正书宋_GBK"/>
                                  <a:cs typeface="Times New Roman" panose="02020603050405020304" pitchFamily="18" charset="0"/>
                                </a:rPr>
                                <m:t>𝟒𝟕</m:t>
                              </m:r>
                              <m:r>
                                <a:rPr lang="en-US" altLang="zh-CN" sz="2600" b="1" i="1" smtClean="0">
                                  <a:solidFill>
                                    <a:srgbClr val="DB251C"/>
                                  </a:solidFill>
                                  <a:effectLst/>
                                  <a:latin typeface="Cambria Math" panose="02040503050406030204" pitchFamily="18" charset="0"/>
                                  <a:ea typeface="方正书宋_GBK"/>
                                  <a:cs typeface="Times New Roman" panose="02020603050405020304" pitchFamily="18" charset="0"/>
                                </a:rPr>
                                <m:t>,</m:t>
                              </m:r>
                            </m:e>
                          </m:mr>
                        </m:m>
                      </m:e>
                    </m:d>
                  </m:oMath>
                </a14:m>
                <a:r>
                  <a:rPr lang="zh-CN" altLang="zh-CN" sz="26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解得</a:t>
                </a:r>
                <a14:m>
                  <m:oMath xmlns:m="http://schemas.openxmlformats.org/officeDocument/2006/math">
                    <m:d>
                      <m:dPr>
                        <m:begChr m:val="{"/>
                        <m:endChr m:val=""/>
                        <m:ctrlPr>
                          <a:rPr lang="zh-CN" altLang="zh-CN" sz="2600" b="1" i="1">
                            <a:solidFill>
                              <a:srgbClr val="DB251C"/>
                            </a:solidFill>
                            <a:effectLst/>
                            <a:latin typeface="Cambria Math" panose="02040503050406030204" pitchFamily="18" charset="0"/>
                            <a:ea typeface="Cambria Math" panose="02040503050406030204" pitchFamily="18" charset="0"/>
                            <a:cs typeface="Times New Roman" panose="02020603050405020304" pitchFamily="18" charset="0"/>
                          </a:rPr>
                        </m:ctrlPr>
                      </m:dPr>
                      <m:e>
                        <m:m>
                          <m:mPr>
                            <m:plcHide m:val="on"/>
                            <m:mcs>
                              <m:mc>
                                <m:mcPr>
                                  <m:count m:val="1"/>
                                  <m:mcJc m:val="center"/>
                                </m:mcPr>
                              </m:mc>
                            </m:mcs>
                            <m:ctrlPr>
                              <a:rPr lang="zh-CN" altLang="zh-CN" sz="2600" b="1" i="1">
                                <a:solidFill>
                                  <a:srgbClr val="DB251C"/>
                                </a:solidFill>
                                <a:effectLst/>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sz="2600" b="1" i="1" smtClean="0">
                                  <a:solidFill>
                                    <a:srgbClr val="DB251C"/>
                                  </a:solidFill>
                                  <a:effectLst/>
                                  <a:latin typeface="Cambria Math" panose="02040503050406030204" pitchFamily="18" charset="0"/>
                                  <a:ea typeface="方正书宋_GBK"/>
                                  <a:cs typeface="Times New Roman" panose="02020603050405020304" pitchFamily="18" charset="0"/>
                                </a:rPr>
                                <m:t>𝒙</m:t>
                              </m:r>
                              <m:r>
                                <a:rPr lang="en-US" altLang="zh-CN" sz="2600" b="1" i="1" smtClean="0">
                                  <a:solidFill>
                                    <a:srgbClr val="DB251C"/>
                                  </a:solidFill>
                                  <a:effectLst/>
                                  <a:latin typeface="Cambria Math" panose="02040503050406030204" pitchFamily="18" charset="0"/>
                                  <a:ea typeface="方正书宋_GBK"/>
                                  <a:cs typeface="Times New Roman" panose="02020603050405020304" pitchFamily="18" charset="0"/>
                                </a:rPr>
                                <m:t>=</m:t>
                              </m:r>
                              <m:r>
                                <a:rPr lang="en-US" altLang="zh-CN" sz="2600" b="1" i="1" smtClean="0">
                                  <a:solidFill>
                                    <a:srgbClr val="DB251C"/>
                                  </a:solidFill>
                                  <a:effectLst/>
                                  <a:latin typeface="Cambria Math" panose="02040503050406030204" pitchFamily="18" charset="0"/>
                                  <a:ea typeface="方正书宋_GBK"/>
                                  <a:cs typeface="Times New Roman" panose="02020603050405020304" pitchFamily="18" charset="0"/>
                                </a:rPr>
                                <m:t>𝟏𝟎</m:t>
                              </m:r>
                              <m:r>
                                <a:rPr lang="en-US" altLang="zh-CN" sz="2600" b="1" i="1" smtClean="0">
                                  <a:solidFill>
                                    <a:srgbClr val="DB251C"/>
                                  </a:solidFill>
                                  <a:effectLst/>
                                  <a:latin typeface="Cambria Math" panose="02040503050406030204" pitchFamily="18" charset="0"/>
                                  <a:ea typeface="方正书宋_GBK"/>
                                  <a:cs typeface="Times New Roman" panose="02020603050405020304" pitchFamily="18" charset="0"/>
                                </a:rPr>
                                <m:t>,</m:t>
                              </m:r>
                            </m:e>
                          </m:mr>
                          <m:mr>
                            <m:e>
                              <m:r>
                                <a:rPr lang="en-US" altLang="zh-CN" sz="2600" b="1" i="1" smtClean="0">
                                  <a:solidFill>
                                    <a:srgbClr val="DB251C"/>
                                  </a:solidFill>
                                  <a:effectLst/>
                                  <a:latin typeface="Cambria Math" panose="02040503050406030204" pitchFamily="18" charset="0"/>
                                  <a:ea typeface="方正书宋_GBK"/>
                                  <a:cs typeface="Times New Roman" panose="02020603050405020304" pitchFamily="18" charset="0"/>
                                </a:rPr>
                                <m:t>𝒚</m:t>
                              </m:r>
                              <m:r>
                                <a:rPr lang="en-US" altLang="zh-CN" sz="2600" b="1" i="1" smtClean="0">
                                  <a:solidFill>
                                    <a:srgbClr val="DB251C"/>
                                  </a:solidFill>
                                  <a:effectLst/>
                                  <a:latin typeface="Cambria Math" panose="02040503050406030204" pitchFamily="18" charset="0"/>
                                  <a:ea typeface="方正书宋_GBK"/>
                                  <a:cs typeface="Times New Roman" panose="02020603050405020304" pitchFamily="18" charset="0"/>
                                </a:rPr>
                                <m:t>=</m:t>
                              </m:r>
                              <m:r>
                                <a:rPr lang="en-US" altLang="zh-CN" sz="2600" b="1" i="1" smtClean="0">
                                  <a:solidFill>
                                    <a:srgbClr val="DB251C"/>
                                  </a:solidFill>
                                  <a:effectLst/>
                                  <a:latin typeface="Cambria Math" panose="02040503050406030204" pitchFamily="18" charset="0"/>
                                  <a:ea typeface="方正书宋_GBK"/>
                                  <a:cs typeface="Times New Roman" panose="02020603050405020304" pitchFamily="18" charset="0"/>
                                </a:rPr>
                                <m:t>𝟏𝟓</m:t>
                              </m:r>
                              <m:r>
                                <a:rPr lang="en-US" altLang="zh-CN" sz="2600" b="1" i="1" smtClean="0">
                                  <a:solidFill>
                                    <a:srgbClr val="DB251C"/>
                                  </a:solidFill>
                                  <a:effectLst/>
                                  <a:latin typeface="Cambria Math" panose="02040503050406030204" pitchFamily="18" charset="0"/>
                                  <a:ea typeface="方正书宋_GBK"/>
                                  <a:cs typeface="Times New Roman" panose="02020603050405020304" pitchFamily="18" charset="0"/>
                                </a:rPr>
                                <m:t>.</m:t>
                              </m:r>
                            </m:e>
                          </m:mr>
                        </m:m>
                      </m:e>
                    </m:d>
                  </m:oMath>
                </a14:m>
                <a:endParaRPr lang="zh-CN" altLang="zh-CN" sz="26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a:r>
                  <a:rPr lang="zh-CN" altLang="zh-CN" sz="26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答</a:t>
                </a:r>
                <a:r>
                  <a:rPr lang="en-US" altLang="zh-CN" sz="26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:2022</a:t>
                </a:r>
                <a:r>
                  <a:rPr lang="zh-CN" altLang="zh-CN" sz="26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年</a:t>
                </a:r>
                <a:r>
                  <a:rPr lang="en-US" altLang="zh-CN" sz="26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S</a:t>
                </a:r>
                <a:r>
                  <a:rPr lang="zh-CN" altLang="zh-CN" sz="26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省农业科技综合服务平台计划购买</a:t>
                </a:r>
                <a:r>
                  <a:rPr lang="en-US" altLang="zh-CN" sz="26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altLang="zh-CN" sz="26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款大疆农业无人机</a:t>
                </a:r>
                <a:r>
                  <a:rPr lang="en-US" altLang="zh-CN" sz="26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10</a:t>
                </a:r>
                <a:r>
                  <a:rPr lang="zh-CN" altLang="zh-CN" sz="26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架</a:t>
                </a:r>
                <a:r>
                  <a:rPr lang="en-US" altLang="zh-CN" sz="26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6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altLang="zh-CN" sz="26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款大疆农业无人机</a:t>
                </a:r>
                <a:r>
                  <a:rPr lang="en-US" altLang="zh-CN" sz="26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15</a:t>
                </a:r>
                <a:r>
                  <a:rPr lang="zh-CN" altLang="zh-CN" sz="26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架</a:t>
                </a:r>
                <a:r>
                  <a:rPr lang="en-US" altLang="zh-CN" sz="26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6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5" name="文本框 4">
                <a:extLst>
                  <a:ext uri="{FF2B5EF4-FFF2-40B4-BE49-F238E27FC236}">
                    <a16:creationId xmlns:a16="http://schemas.microsoft.com/office/drawing/2014/main" id="{52E42EE4-A1B6-7BF9-BF4A-92E563DCBF41}"/>
                  </a:ext>
                </a:extLst>
              </p:cNvPr>
              <p:cNvSpPr txBox="1">
                <a:spLocks noRot="1" noChangeAspect="1" noMove="1" noResize="1" noEditPoints="1" noAdjustHandles="1" noChangeArrowheads="1" noChangeShapeType="1" noTextEdit="1"/>
              </p:cNvSpPr>
              <p:nvPr/>
            </p:nvSpPr>
            <p:spPr>
              <a:xfrm>
                <a:off x="633249" y="3429000"/>
                <a:ext cx="10784041" cy="2585260"/>
              </a:xfrm>
              <a:prstGeom prst="rect">
                <a:avLst/>
              </a:prstGeom>
              <a:blipFill>
                <a:blip r:embed="rId3"/>
                <a:stretch>
                  <a:fillRect l="-1018" t="-2830" r="-1018" b="-5189"/>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4543973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B2A7A2-084A-6883-7CB7-4E0C96BEBF97}"/>
            </a:ext>
          </a:extLst>
        </p:cNvPr>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文本框 2">
                <a:extLst>
                  <a:ext uri="{FF2B5EF4-FFF2-40B4-BE49-F238E27FC236}">
                    <a16:creationId xmlns:a16="http://schemas.microsoft.com/office/drawing/2014/main" id="{3F82AB9C-379D-ADD7-C22A-1F2733778950}"/>
                  </a:ext>
                </a:extLst>
              </p:cNvPr>
              <p:cNvSpPr txBox="1"/>
              <p:nvPr/>
            </p:nvSpPr>
            <p:spPr>
              <a:xfrm>
                <a:off x="419889" y="562567"/>
                <a:ext cx="11220496" cy="3010761"/>
              </a:xfrm>
              <a:prstGeom prst="rect">
                <a:avLst/>
              </a:prstGeom>
              <a:noFill/>
            </p:spPr>
            <p:txBody>
              <a:bodyPr wrap="square">
                <a:spAutoFit/>
              </a:bodyPr>
              <a:lstStyle/>
              <a:p>
                <a:pPr algn="just"/>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大疆农业无人机始终保持技术的迭代升级</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2024</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年</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altLang="zh-CN" sz="28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en-US" altLang="zh-CN" sz="28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款农业无人机以更智能、更高效、更安全的方式革新农业生产方式</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对比</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2022</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年</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省计划购买的</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两款农业无人机</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,2024</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年</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省购买</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altLang="zh-CN" sz="28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款农业无人机比</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省购买</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款农业无人机的单价高</a:t>
                </a:r>
                <a14:m>
                  <m:oMath xmlns:m="http://schemas.openxmlformats.org/officeDocument/2006/math">
                    <m:f>
                      <m:fPr>
                        <m:ctrlPr>
                          <a:rPr lang="zh-CN" altLang="zh-CN" sz="28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800" b="1" i="1">
                            <a:solidFill>
                              <a:srgbClr val="000000"/>
                            </a:solidFill>
                            <a:effectLst/>
                            <a:latin typeface="Cambria Math" panose="02040503050406030204" pitchFamily="18" charset="0"/>
                            <a:ea typeface="方正书宋_GBK"/>
                            <a:cs typeface="Times New Roman" panose="02020603050405020304" pitchFamily="18" charset="0"/>
                          </a:rPr>
                          <m:t>𝟏</m:t>
                        </m:r>
                      </m:num>
                      <m:den>
                        <m:r>
                          <a:rPr lang="en-US" altLang="zh-CN" sz="2800" b="1" i="1">
                            <a:solidFill>
                              <a:srgbClr val="000000"/>
                            </a:solidFill>
                            <a:effectLst/>
                            <a:latin typeface="Cambria Math" panose="02040503050406030204" pitchFamily="18" charset="0"/>
                            <a:ea typeface="方正书宋_GBK"/>
                            <a:cs typeface="Times New Roman" panose="02020603050405020304" pitchFamily="18" charset="0"/>
                          </a:rPr>
                          <m:t>𝟐</m:t>
                        </m:r>
                      </m:den>
                    </m:f>
                  </m:oMath>
                </a14:m>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购买数量多</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个</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省购买</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en-US" altLang="zh-CN" sz="28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款农业无人机比</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省购买</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款农业无人机的单价高</a:t>
                </a:r>
                <a14:m>
                  <m:oMath xmlns:m="http://schemas.openxmlformats.org/officeDocument/2006/math">
                    <m:f>
                      <m:fPr>
                        <m:ctrlPr>
                          <a:rPr lang="zh-CN" altLang="zh-CN" sz="28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800" b="1" i="1">
                            <a:solidFill>
                              <a:srgbClr val="000000"/>
                            </a:solidFill>
                            <a:effectLst/>
                            <a:latin typeface="Cambria Math" panose="02040503050406030204" pitchFamily="18" charset="0"/>
                            <a:ea typeface="方正书宋_GBK"/>
                            <a:cs typeface="Times New Roman" panose="02020603050405020304" pitchFamily="18" charset="0"/>
                          </a:rPr>
                          <m:t>𝒎</m:t>
                        </m:r>
                      </m:num>
                      <m:den>
                        <m:r>
                          <a:rPr lang="en-US" altLang="zh-CN" sz="2800" b="1" i="1">
                            <a:solidFill>
                              <a:srgbClr val="000000"/>
                            </a:solidFill>
                            <a:effectLst/>
                            <a:latin typeface="Cambria Math" panose="02040503050406030204" pitchFamily="18" charset="0"/>
                            <a:ea typeface="方正书宋_GBK"/>
                            <a:cs typeface="Times New Roman" panose="02020603050405020304" pitchFamily="18" charset="0"/>
                          </a:rPr>
                          <m:t>𝟏𝟎</m:t>
                        </m:r>
                      </m:den>
                    </m:f>
                  </m:oMath>
                </a14:m>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万元</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购买数量少</a:t>
                </a:r>
                <a14:m>
                  <m:oMath xmlns:m="http://schemas.openxmlformats.org/officeDocument/2006/math">
                    <m:f>
                      <m:fPr>
                        <m:ctrlPr>
                          <a:rPr lang="zh-CN" altLang="zh-CN" sz="28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800" b="1" i="1">
                            <a:solidFill>
                              <a:srgbClr val="000000"/>
                            </a:solidFill>
                            <a:effectLst/>
                            <a:latin typeface="Cambria Math" panose="02040503050406030204" pitchFamily="18" charset="0"/>
                            <a:ea typeface="方正书宋_GBK"/>
                            <a:cs typeface="Times New Roman" panose="02020603050405020304" pitchFamily="18" charset="0"/>
                          </a:rPr>
                          <m:t>𝒎</m:t>
                        </m:r>
                      </m:num>
                      <m:den>
                        <m:r>
                          <a:rPr lang="en-US" altLang="zh-CN" sz="2800" b="1" i="1">
                            <a:solidFill>
                              <a:srgbClr val="000000"/>
                            </a:solidFill>
                            <a:effectLst/>
                            <a:latin typeface="Cambria Math" panose="02040503050406030204" pitchFamily="18" charset="0"/>
                            <a:ea typeface="方正书宋_GBK"/>
                            <a:cs typeface="Times New Roman" panose="02020603050405020304" pitchFamily="18" charset="0"/>
                          </a:rPr>
                          <m:t>𝟓</m:t>
                        </m:r>
                      </m:den>
                    </m:f>
                  </m:oMath>
                </a14:m>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2024</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年</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省购买</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altLang="zh-CN" sz="28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en-US" altLang="zh-CN" sz="28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款农业无人机共花费</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55</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万元</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求</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的值</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文本框 2">
                <a:extLst>
                  <a:ext uri="{FF2B5EF4-FFF2-40B4-BE49-F238E27FC236}">
                    <a16:creationId xmlns:a16="http://schemas.microsoft.com/office/drawing/2014/main" id="{3F82AB9C-379D-ADD7-C22A-1F2733778950}"/>
                  </a:ext>
                </a:extLst>
              </p:cNvPr>
              <p:cNvSpPr txBox="1">
                <a:spLocks noRot="1" noChangeAspect="1" noMove="1" noResize="1" noEditPoints="1" noAdjustHandles="1" noChangeArrowheads="1" noChangeShapeType="1" noTextEdit="1"/>
              </p:cNvSpPr>
              <p:nvPr/>
            </p:nvSpPr>
            <p:spPr>
              <a:xfrm>
                <a:off x="419889" y="562567"/>
                <a:ext cx="11220496" cy="3010761"/>
              </a:xfrm>
              <a:prstGeom prst="rect">
                <a:avLst/>
              </a:prstGeom>
              <a:blipFill>
                <a:blip r:embed="rId3"/>
                <a:stretch>
                  <a:fillRect l="-1141" t="-2632" r="-1032" b="-4858"/>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文本框 4">
                <a:extLst>
                  <a:ext uri="{FF2B5EF4-FFF2-40B4-BE49-F238E27FC236}">
                    <a16:creationId xmlns:a16="http://schemas.microsoft.com/office/drawing/2014/main" id="{37875AC9-8BCA-64B8-16AC-0CAEDD247D18}"/>
                  </a:ext>
                </a:extLst>
              </p:cNvPr>
              <p:cNvSpPr txBox="1"/>
              <p:nvPr/>
            </p:nvSpPr>
            <p:spPr>
              <a:xfrm>
                <a:off x="407605" y="3596568"/>
                <a:ext cx="11376790" cy="2029851"/>
              </a:xfrm>
              <a:prstGeom prst="rect">
                <a:avLst/>
              </a:prstGeom>
              <a:noFill/>
            </p:spPr>
            <p:txBody>
              <a:bodyPr wrap="square">
                <a:spAutoFit/>
              </a:bodyPr>
              <a:lstStyle/>
              <a:p>
                <a:pPr algn="just">
                  <a:buNone/>
                </a:pP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根据题意</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得</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d>
                      <m:dPr>
                        <m:ctrlPr>
                          <a:rPr lang="zh-CN" altLang="zh-CN" sz="2800" b="1" i="1">
                            <a:solidFill>
                              <a:srgbClr val="DB251C"/>
                            </a:solidFill>
                            <a:effectLst/>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sz="2800" b="1" i="1">
                            <a:solidFill>
                              <a:srgbClr val="DB251C"/>
                            </a:solidFill>
                            <a:effectLst/>
                            <a:latin typeface="Cambria Math" panose="02040503050406030204" pitchFamily="18" charset="0"/>
                            <a:ea typeface="方正书宋_GBK"/>
                            <a:cs typeface="Times New Roman" panose="02020603050405020304" pitchFamily="18" charset="0"/>
                          </a:rPr>
                          <m:t>𝟏</m:t>
                        </m:r>
                        <m:r>
                          <a:rPr lang="en-US" altLang="zh-CN" sz="2800" b="1" i="1">
                            <a:solidFill>
                              <a:srgbClr val="DB251C"/>
                            </a:solidFill>
                            <a:effectLst/>
                            <a:latin typeface="Cambria Math" panose="02040503050406030204" pitchFamily="18" charset="0"/>
                            <a:ea typeface="方正书宋_GBK"/>
                            <a:cs typeface="Times New Roman" panose="02020603050405020304" pitchFamily="18" charset="0"/>
                          </a:rPr>
                          <m:t>+</m:t>
                        </m:r>
                        <m:f>
                          <m:fPr>
                            <m:ctrlPr>
                              <a:rPr lang="zh-CN" altLang="zh-CN" sz="2800" b="1" i="1">
                                <a:solidFill>
                                  <a:srgbClr val="DB251C"/>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800" b="1" i="1">
                                <a:solidFill>
                                  <a:srgbClr val="DB251C"/>
                                </a:solidFill>
                                <a:effectLst/>
                                <a:latin typeface="Cambria Math" panose="02040503050406030204" pitchFamily="18" charset="0"/>
                                <a:ea typeface="方正书宋_GBK"/>
                                <a:cs typeface="Times New Roman" panose="02020603050405020304" pitchFamily="18" charset="0"/>
                              </a:rPr>
                              <m:t>𝟏</m:t>
                            </m:r>
                          </m:num>
                          <m:den>
                            <m:r>
                              <a:rPr lang="en-US" altLang="zh-CN" sz="2800" b="1" i="1">
                                <a:solidFill>
                                  <a:srgbClr val="DB251C"/>
                                </a:solidFill>
                                <a:effectLst/>
                                <a:latin typeface="Cambria Math" panose="02040503050406030204" pitchFamily="18" charset="0"/>
                                <a:ea typeface="方正书宋_GBK"/>
                                <a:cs typeface="Times New Roman" panose="02020603050405020304" pitchFamily="18" charset="0"/>
                              </a:rPr>
                              <m:t>𝟐</m:t>
                            </m:r>
                          </m:den>
                        </m:f>
                      </m:e>
                    </m:d>
                  </m:oMath>
                </a14:m>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d>
                      <m:dPr>
                        <m:ctrlPr>
                          <a:rPr lang="zh-CN" altLang="zh-CN" sz="2800" b="1" i="1">
                            <a:solidFill>
                              <a:srgbClr val="DB251C"/>
                            </a:solidFill>
                            <a:effectLst/>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sz="2800" b="1" i="1">
                            <a:solidFill>
                              <a:srgbClr val="DB251C"/>
                            </a:solidFill>
                            <a:effectLst/>
                            <a:latin typeface="Cambria Math" panose="02040503050406030204" pitchFamily="18" charset="0"/>
                            <a:ea typeface="方正书宋_GBK"/>
                            <a:cs typeface="Times New Roman" panose="02020603050405020304" pitchFamily="18" charset="0"/>
                          </a:rPr>
                          <m:t>𝟐</m:t>
                        </m:r>
                        <m:r>
                          <a:rPr lang="en-US" altLang="zh-CN" sz="2800" b="1" i="1">
                            <a:solidFill>
                              <a:srgbClr val="DB251C"/>
                            </a:solidFill>
                            <a:effectLst/>
                            <a:latin typeface="Cambria Math" panose="02040503050406030204" pitchFamily="18" charset="0"/>
                            <a:ea typeface="方正书宋_GBK"/>
                            <a:cs typeface="Times New Roman" panose="02020603050405020304" pitchFamily="18" charset="0"/>
                          </a:rPr>
                          <m:t>−</m:t>
                        </m:r>
                        <m:r>
                          <a:rPr lang="en-US" altLang="zh-CN" sz="2800" b="1" i="1">
                            <a:solidFill>
                              <a:srgbClr val="DB251C"/>
                            </a:solidFill>
                            <a:effectLst/>
                            <a:latin typeface="Cambria Math" panose="02040503050406030204" pitchFamily="18" charset="0"/>
                            <a:ea typeface="方正书宋_GBK"/>
                            <a:cs typeface="Times New Roman" panose="02020603050405020304" pitchFamily="18" charset="0"/>
                          </a:rPr>
                          <m:t>𝟎</m:t>
                        </m:r>
                        <m:r>
                          <a:rPr lang="en-US" altLang="zh-CN" sz="2800" b="1" i="1">
                            <a:solidFill>
                              <a:srgbClr val="DB251C"/>
                            </a:solidFill>
                            <a:effectLst/>
                            <a:latin typeface="Cambria Math" panose="02040503050406030204" pitchFamily="18" charset="0"/>
                            <a:ea typeface="方正书宋_GBK"/>
                            <a:cs typeface="Times New Roman" panose="02020603050405020304" pitchFamily="18" charset="0"/>
                          </a:rPr>
                          <m:t>.</m:t>
                        </m:r>
                        <m:r>
                          <a:rPr lang="en-US" altLang="zh-CN" sz="2800" b="1" i="1">
                            <a:solidFill>
                              <a:srgbClr val="DB251C"/>
                            </a:solidFill>
                            <a:effectLst/>
                            <a:latin typeface="Cambria Math" panose="02040503050406030204" pitchFamily="18" charset="0"/>
                            <a:ea typeface="方正书宋_GBK"/>
                            <a:cs typeface="Times New Roman" panose="02020603050405020304" pitchFamily="18" charset="0"/>
                          </a:rPr>
                          <m:t>𝟐</m:t>
                        </m:r>
                        <m:r>
                          <a:rPr lang="en-US" altLang="zh-CN" sz="2800" b="1" i="1">
                            <a:solidFill>
                              <a:srgbClr val="DB251C"/>
                            </a:solidFill>
                            <a:effectLst/>
                            <a:latin typeface="Cambria Math" panose="02040503050406030204" pitchFamily="18" charset="0"/>
                            <a:ea typeface="方正书宋_GBK"/>
                            <a:cs typeface="Times New Roman" panose="02020603050405020304" pitchFamily="18" charset="0"/>
                          </a:rPr>
                          <m:t>+</m:t>
                        </m:r>
                        <m:f>
                          <m:fPr>
                            <m:ctrlPr>
                              <a:rPr lang="zh-CN" altLang="zh-CN" sz="2800" b="1" i="1">
                                <a:solidFill>
                                  <a:srgbClr val="DB251C"/>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800" b="1" i="1">
                                <a:solidFill>
                                  <a:srgbClr val="DB251C"/>
                                </a:solidFill>
                                <a:effectLst/>
                                <a:latin typeface="Cambria Math" panose="02040503050406030204" pitchFamily="18" charset="0"/>
                                <a:ea typeface="方正书宋_GBK"/>
                                <a:cs typeface="Times New Roman" panose="02020603050405020304" pitchFamily="18" charset="0"/>
                              </a:rPr>
                              <m:t>𝒎</m:t>
                            </m:r>
                          </m:num>
                          <m:den>
                            <m:r>
                              <a:rPr lang="en-US" altLang="zh-CN" sz="2800" b="1" i="1">
                                <a:solidFill>
                                  <a:srgbClr val="DB251C"/>
                                </a:solidFill>
                                <a:effectLst/>
                                <a:latin typeface="Cambria Math" panose="02040503050406030204" pitchFamily="18" charset="0"/>
                                <a:ea typeface="方正书宋_GBK"/>
                                <a:cs typeface="Times New Roman" panose="02020603050405020304" pitchFamily="18" charset="0"/>
                              </a:rPr>
                              <m:t>𝟏𝟎</m:t>
                            </m:r>
                          </m:den>
                        </m:f>
                      </m:e>
                    </m:d>
                  </m:oMath>
                </a14:m>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15</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d>
                      <m:dPr>
                        <m:ctrlPr>
                          <a:rPr lang="zh-CN" altLang="zh-CN" sz="2800" b="1" i="1">
                            <a:solidFill>
                              <a:srgbClr val="DB251C"/>
                            </a:solidFill>
                            <a:effectLst/>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sz="2800" b="1" i="1">
                            <a:solidFill>
                              <a:srgbClr val="DB251C"/>
                            </a:solidFill>
                            <a:effectLst/>
                            <a:latin typeface="Cambria Math" panose="02040503050406030204" pitchFamily="18" charset="0"/>
                            <a:ea typeface="方正书宋_GBK"/>
                            <a:cs typeface="Times New Roman" panose="02020603050405020304" pitchFamily="18" charset="0"/>
                          </a:rPr>
                          <m:t>𝟏</m:t>
                        </m:r>
                        <m:r>
                          <a:rPr lang="en-US" altLang="zh-CN" sz="2800" b="1" i="1">
                            <a:solidFill>
                              <a:srgbClr val="DB251C"/>
                            </a:solidFill>
                            <a:effectLst/>
                            <a:latin typeface="Cambria Math" panose="02040503050406030204" pitchFamily="18" charset="0"/>
                            <a:ea typeface="方正书宋_GBK"/>
                            <a:cs typeface="Times New Roman" panose="02020603050405020304" pitchFamily="18" charset="0"/>
                          </a:rPr>
                          <m:t>−</m:t>
                        </m:r>
                        <m:f>
                          <m:fPr>
                            <m:ctrlPr>
                              <a:rPr lang="zh-CN" altLang="zh-CN" sz="2800" b="1" i="1">
                                <a:solidFill>
                                  <a:srgbClr val="DB251C"/>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800" b="1" i="1">
                                <a:solidFill>
                                  <a:srgbClr val="DB251C"/>
                                </a:solidFill>
                                <a:effectLst/>
                                <a:latin typeface="Cambria Math" panose="02040503050406030204" pitchFamily="18" charset="0"/>
                                <a:ea typeface="方正书宋_GBK"/>
                                <a:cs typeface="Times New Roman" panose="02020603050405020304" pitchFamily="18" charset="0"/>
                              </a:rPr>
                              <m:t>𝒎</m:t>
                            </m:r>
                          </m:num>
                          <m:den>
                            <m:r>
                              <a:rPr lang="en-US" altLang="zh-CN" sz="2800" b="1" i="1">
                                <a:solidFill>
                                  <a:srgbClr val="DB251C"/>
                                </a:solidFill>
                                <a:effectLst/>
                                <a:latin typeface="Cambria Math" panose="02040503050406030204" pitchFamily="18" charset="0"/>
                                <a:ea typeface="方正书宋_GBK"/>
                                <a:cs typeface="Times New Roman" panose="02020603050405020304" pitchFamily="18" charset="0"/>
                              </a:rPr>
                              <m:t>𝟓</m:t>
                            </m:r>
                          </m:den>
                        </m:f>
                      </m:e>
                    </m:d>
                  </m:oMath>
                </a14:m>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55</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8,</a:t>
                </a:r>
                <a:endPar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a:buNone/>
                </a:pP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整理</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得</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altLang="zh-CN" sz="2800" b="1" baseline="30000"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a:buNone/>
                </a:pP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解得</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altLang="zh-CN" sz="2800" b="1" baseline="-25000"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altLang="zh-CN" sz="2800" b="1" baseline="-25000"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不合题意</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舍去</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答</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m</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的值为</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5" name="文本框 4">
                <a:extLst>
                  <a:ext uri="{FF2B5EF4-FFF2-40B4-BE49-F238E27FC236}">
                    <a16:creationId xmlns:a16="http://schemas.microsoft.com/office/drawing/2014/main" id="{37875AC9-8BCA-64B8-16AC-0CAEDD247D18}"/>
                  </a:ext>
                </a:extLst>
              </p:cNvPr>
              <p:cNvSpPr txBox="1">
                <a:spLocks noRot="1" noChangeAspect="1" noMove="1" noResize="1" noEditPoints="1" noAdjustHandles="1" noChangeArrowheads="1" noChangeShapeType="1" noTextEdit="1"/>
              </p:cNvSpPr>
              <p:nvPr/>
            </p:nvSpPr>
            <p:spPr>
              <a:xfrm>
                <a:off x="407605" y="3596568"/>
                <a:ext cx="11376790" cy="2029851"/>
              </a:xfrm>
              <a:prstGeom prst="rect">
                <a:avLst/>
              </a:prstGeom>
              <a:blipFill>
                <a:blip r:embed="rId4"/>
                <a:stretch>
                  <a:fillRect l="-1125" r="-161" b="-7808"/>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40155703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E50E07-ADFC-FD68-5570-7CC67F5932D6}"/>
            </a:ext>
          </a:extLst>
        </p:cNvPr>
        <p:cNvGrpSpPr/>
        <p:nvPr/>
      </p:nvGrpSpPr>
      <p:grpSpPr>
        <a:xfrm>
          <a:off x="0" y="0"/>
          <a:ext cx="0" cy="0"/>
          <a:chOff x="0" y="0"/>
          <a:chExt cx="0" cy="0"/>
        </a:xfrm>
      </p:grpSpPr>
      <p:pic>
        <p:nvPicPr>
          <p:cNvPr id="2" name="image59.jpeg">
            <a:extLst>
              <a:ext uri="{FF2B5EF4-FFF2-40B4-BE49-F238E27FC236}">
                <a16:creationId xmlns:a16="http://schemas.microsoft.com/office/drawing/2014/main" id="{B0CCC978-A11A-4B84-B3A0-03038F9191D0}"/>
              </a:ext>
            </a:extLst>
          </p:cNvPr>
          <p:cNvPicPr>
            <a:picLocks noChangeAspect="1"/>
          </p:cNvPicPr>
          <p:nvPr/>
        </p:nvPicPr>
        <p:blipFill>
          <a:blip r:embed="rId3"/>
          <a:stretch>
            <a:fillRect/>
          </a:stretch>
        </p:blipFill>
        <p:spPr>
          <a:xfrm>
            <a:off x="4439885" y="476795"/>
            <a:ext cx="2706571" cy="395970"/>
          </a:xfrm>
          <a:prstGeom prst="rect">
            <a:avLst/>
          </a:prstGeom>
        </p:spPr>
      </p:pic>
      <mc:AlternateContent xmlns:mc="http://schemas.openxmlformats.org/markup-compatibility/2006">
        <mc:Choice xmlns:a14="http://schemas.microsoft.com/office/drawing/2010/main" Requires="a14">
          <p:sp>
            <p:nvSpPr>
              <p:cNvPr id="4" name="文本框 3">
                <a:extLst>
                  <a:ext uri="{FF2B5EF4-FFF2-40B4-BE49-F238E27FC236}">
                    <a16:creationId xmlns:a16="http://schemas.microsoft.com/office/drawing/2014/main" id="{8CA71466-97A7-59B2-3B27-58940CD4694A}"/>
                  </a:ext>
                </a:extLst>
              </p:cNvPr>
              <p:cNvSpPr txBox="1"/>
              <p:nvPr/>
            </p:nvSpPr>
            <p:spPr>
              <a:xfrm>
                <a:off x="623620" y="1052835"/>
                <a:ext cx="11016765" cy="4720395"/>
              </a:xfrm>
              <a:prstGeom prst="rect">
                <a:avLst/>
              </a:prstGeom>
              <a:noFill/>
            </p:spPr>
            <p:txBody>
              <a:bodyPr wrap="square">
                <a:spAutoFit/>
              </a:bodyPr>
              <a:lstStyle/>
              <a:p>
                <a:pPr algn="just">
                  <a:lnSpc>
                    <a:spcPct val="120000"/>
                  </a:lnSpc>
                  <a:buNone/>
                </a:pP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(2025</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·重庆巴蜀</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保障国家粮食安全是一个永恒的课题</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任何时候这根弦都不能松</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某农科实验基地</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大力开展种子实验</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让农民能得到高产、易发芽的种子</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该农科实验基地两年前有</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81</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种农作物种子</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经过两年不断的努力培育新品种</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现在有</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100</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种农作物种子</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若这两年培育新品种数量的平均年增长率为</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则根据题意列出的符合题意的方程是</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a:lnSpc>
                    <a:spcPct val="120000"/>
                  </a:lnSpc>
                  <a:buNone/>
                </a:pP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100</a:t>
                </a:r>
                <a14:m>
                  <m:oMath xmlns:m="http://schemas.openxmlformats.org/officeDocument/2006/math">
                    <m:d>
                      <m:dPr>
                        <m:ctrlPr>
                          <a:rPr lang="zh-CN" altLang="zh-CN" sz="28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sz="2800" b="1" i="1" smtClean="0">
                            <a:solidFill>
                              <a:srgbClr val="000000"/>
                            </a:solidFill>
                            <a:effectLst/>
                            <a:latin typeface="Cambria Math" panose="02040503050406030204" pitchFamily="18" charset="0"/>
                            <a:ea typeface="方正书宋_GBK"/>
                            <a:cs typeface="Times New Roman" panose="02020603050405020304" pitchFamily="18" charset="0"/>
                          </a:rPr>
                          <m:t>𝟏</m:t>
                        </m:r>
                        <m:r>
                          <a:rPr lang="en-US" altLang="zh-CN" sz="2800" b="1" i="1" smtClean="0">
                            <a:solidFill>
                              <a:srgbClr val="000000"/>
                            </a:solidFill>
                            <a:effectLst/>
                            <a:latin typeface="Cambria Math" panose="02040503050406030204" pitchFamily="18" charset="0"/>
                            <a:ea typeface="方正书宋_GBK"/>
                            <a:cs typeface="Times New Roman" panose="02020603050405020304" pitchFamily="18" charset="0"/>
                          </a:rPr>
                          <m:t>−</m:t>
                        </m:r>
                        <m:r>
                          <a:rPr lang="en-US" altLang="zh-CN" sz="2800" b="1" i="1" smtClean="0">
                            <a:solidFill>
                              <a:srgbClr val="000000"/>
                            </a:solidFill>
                            <a:effectLst/>
                            <a:latin typeface="Cambria Math" panose="02040503050406030204" pitchFamily="18" charset="0"/>
                            <a:ea typeface="方正书宋_GBK"/>
                            <a:cs typeface="Times New Roman" panose="02020603050405020304" pitchFamily="18" charset="0"/>
                          </a:rPr>
                          <m:t>𝟐</m:t>
                        </m:r>
                        <m:r>
                          <a:rPr lang="en-US" altLang="zh-CN" sz="2800" b="1" i="1" smtClean="0">
                            <a:solidFill>
                              <a:srgbClr val="000000"/>
                            </a:solidFill>
                            <a:effectLst/>
                            <a:latin typeface="Cambria Math" panose="02040503050406030204" pitchFamily="18" charset="0"/>
                            <a:ea typeface="方正书宋_GBK"/>
                            <a:cs typeface="Times New Roman" panose="02020603050405020304" pitchFamily="18" charset="0"/>
                          </a:rPr>
                          <m:t>𝒙</m:t>
                        </m:r>
                      </m:e>
                    </m:d>
                  </m:oMath>
                </a14:m>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=81	</a:t>
                </a:r>
              </a:p>
              <a:p>
                <a:pPr algn="just">
                  <a:lnSpc>
                    <a:spcPct val="120000"/>
                  </a:lnSpc>
                  <a:buNone/>
                </a:pP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100</a:t>
                </a:r>
                <a14:m>
                  <m:oMath xmlns:m="http://schemas.openxmlformats.org/officeDocument/2006/math">
                    <m:d>
                      <m:dPr>
                        <m:ctrlPr>
                          <a:rPr lang="zh-CN" altLang="zh-CN" sz="28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sz="2800" b="1" i="1" smtClean="0">
                            <a:solidFill>
                              <a:srgbClr val="000000"/>
                            </a:solidFill>
                            <a:effectLst/>
                            <a:latin typeface="Cambria Math" panose="02040503050406030204" pitchFamily="18" charset="0"/>
                            <a:ea typeface="方正书宋_GBK"/>
                            <a:cs typeface="Times New Roman" panose="02020603050405020304" pitchFamily="18" charset="0"/>
                          </a:rPr>
                          <m:t>𝟏</m:t>
                        </m:r>
                        <m:r>
                          <a:rPr lang="en-US" altLang="zh-CN" sz="2800" b="1" i="1" smtClean="0">
                            <a:solidFill>
                              <a:srgbClr val="000000"/>
                            </a:solidFill>
                            <a:effectLst/>
                            <a:latin typeface="Cambria Math" panose="02040503050406030204" pitchFamily="18" charset="0"/>
                            <a:ea typeface="方正书宋_GBK"/>
                            <a:cs typeface="Times New Roman" panose="02020603050405020304" pitchFamily="18" charset="0"/>
                          </a:rPr>
                          <m:t>+</m:t>
                        </m:r>
                        <m:r>
                          <a:rPr lang="en-US" altLang="zh-CN" sz="2800" b="1" i="1" smtClean="0">
                            <a:solidFill>
                              <a:srgbClr val="000000"/>
                            </a:solidFill>
                            <a:effectLst/>
                            <a:latin typeface="Cambria Math" panose="02040503050406030204" pitchFamily="18" charset="0"/>
                            <a:ea typeface="方正书宋_GBK"/>
                            <a:cs typeface="Times New Roman" panose="02020603050405020304" pitchFamily="18" charset="0"/>
                          </a:rPr>
                          <m:t>𝟐</m:t>
                        </m:r>
                        <m:r>
                          <a:rPr lang="en-US" altLang="zh-CN" sz="2800" b="1" i="1" smtClean="0">
                            <a:solidFill>
                              <a:srgbClr val="000000"/>
                            </a:solidFill>
                            <a:effectLst/>
                            <a:latin typeface="Cambria Math" panose="02040503050406030204" pitchFamily="18" charset="0"/>
                            <a:ea typeface="方正书宋_GBK"/>
                            <a:cs typeface="Times New Roman" panose="02020603050405020304" pitchFamily="18" charset="0"/>
                          </a:rPr>
                          <m:t>𝒙</m:t>
                        </m:r>
                      </m:e>
                    </m:d>
                  </m:oMath>
                </a14:m>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=81</a:t>
                </a:r>
                <a:endPar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a:lnSpc>
                    <a:spcPct val="120000"/>
                  </a:lnSpc>
                </a:pP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81</a:t>
                </a:r>
                <a14:m>
                  <m:oMath xmlns:m="http://schemas.openxmlformats.org/officeDocument/2006/math">
                    <m:sSup>
                      <m:sSupPr>
                        <m:ctrlPr>
                          <a:rPr lang="zh-CN" altLang="zh-CN" sz="28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d>
                          <m:dPr>
                            <m:ctrlPr>
                              <a:rPr lang="zh-CN" altLang="zh-CN" sz="28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sz="2800" b="1" i="1" smtClean="0">
                                <a:solidFill>
                                  <a:srgbClr val="000000"/>
                                </a:solidFill>
                                <a:effectLst/>
                                <a:latin typeface="Cambria Math" panose="02040503050406030204" pitchFamily="18" charset="0"/>
                                <a:ea typeface="方正书宋_GBK"/>
                                <a:cs typeface="Times New Roman" panose="02020603050405020304" pitchFamily="18" charset="0"/>
                              </a:rPr>
                              <m:t>𝟏</m:t>
                            </m:r>
                            <m:r>
                              <a:rPr lang="en-US" altLang="zh-CN" sz="2800" b="1" i="1" smtClean="0">
                                <a:solidFill>
                                  <a:srgbClr val="000000"/>
                                </a:solidFill>
                                <a:effectLst/>
                                <a:latin typeface="Cambria Math" panose="02040503050406030204" pitchFamily="18" charset="0"/>
                                <a:ea typeface="方正书宋_GBK"/>
                                <a:cs typeface="Times New Roman" panose="02020603050405020304" pitchFamily="18" charset="0"/>
                              </a:rPr>
                              <m:t>−</m:t>
                            </m:r>
                            <m:r>
                              <a:rPr lang="en-US" altLang="zh-CN" sz="2800" b="1" i="1" smtClean="0">
                                <a:solidFill>
                                  <a:srgbClr val="000000"/>
                                </a:solidFill>
                                <a:effectLst/>
                                <a:latin typeface="Cambria Math" panose="02040503050406030204" pitchFamily="18" charset="0"/>
                                <a:ea typeface="方正书宋_GBK"/>
                                <a:cs typeface="Times New Roman" panose="02020603050405020304" pitchFamily="18" charset="0"/>
                              </a:rPr>
                              <m:t>𝒙</m:t>
                            </m:r>
                          </m:e>
                        </m:d>
                      </m:e>
                      <m:sup>
                        <m:r>
                          <a:rPr lang="en-US" altLang="zh-CN" sz="2800" b="1" i="1" smtClean="0">
                            <a:solidFill>
                              <a:srgbClr val="000000"/>
                            </a:solidFill>
                            <a:effectLst/>
                            <a:latin typeface="Cambria Math" panose="02040503050406030204" pitchFamily="18" charset="0"/>
                            <a:ea typeface="方正书宋_GBK"/>
                            <a:cs typeface="Times New Roman" panose="02020603050405020304" pitchFamily="18" charset="0"/>
                          </a:rPr>
                          <m:t>𝟐</m:t>
                        </m:r>
                      </m:sup>
                    </m:sSup>
                  </m:oMath>
                </a14:m>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=100	</a:t>
                </a:r>
              </a:p>
              <a:p>
                <a:pPr algn="just">
                  <a:lnSpc>
                    <a:spcPct val="120000"/>
                  </a:lnSpc>
                </a:pP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81</a:t>
                </a:r>
                <a14:m>
                  <m:oMath xmlns:m="http://schemas.openxmlformats.org/officeDocument/2006/math">
                    <m:sSup>
                      <m:sSupPr>
                        <m:ctrlPr>
                          <a:rPr lang="zh-CN" altLang="zh-CN" sz="28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d>
                          <m:dPr>
                            <m:ctrlPr>
                              <a:rPr lang="zh-CN" altLang="zh-CN" sz="28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sz="2800" b="1" i="1" smtClean="0">
                                <a:solidFill>
                                  <a:srgbClr val="000000"/>
                                </a:solidFill>
                                <a:effectLst/>
                                <a:latin typeface="Cambria Math" panose="02040503050406030204" pitchFamily="18" charset="0"/>
                                <a:ea typeface="方正书宋_GBK"/>
                                <a:cs typeface="Times New Roman" panose="02020603050405020304" pitchFamily="18" charset="0"/>
                              </a:rPr>
                              <m:t>𝟏</m:t>
                            </m:r>
                            <m:r>
                              <a:rPr lang="en-US" altLang="zh-CN" sz="2800" b="1" i="1" smtClean="0">
                                <a:solidFill>
                                  <a:srgbClr val="000000"/>
                                </a:solidFill>
                                <a:effectLst/>
                                <a:latin typeface="Cambria Math" panose="02040503050406030204" pitchFamily="18" charset="0"/>
                                <a:ea typeface="方正书宋_GBK"/>
                                <a:cs typeface="Times New Roman" panose="02020603050405020304" pitchFamily="18" charset="0"/>
                              </a:rPr>
                              <m:t>+</m:t>
                            </m:r>
                            <m:r>
                              <a:rPr lang="en-US" altLang="zh-CN" sz="2800" b="1" i="1" smtClean="0">
                                <a:solidFill>
                                  <a:srgbClr val="000000"/>
                                </a:solidFill>
                                <a:effectLst/>
                                <a:latin typeface="Cambria Math" panose="02040503050406030204" pitchFamily="18" charset="0"/>
                                <a:ea typeface="方正书宋_GBK"/>
                                <a:cs typeface="Times New Roman" panose="02020603050405020304" pitchFamily="18" charset="0"/>
                              </a:rPr>
                              <m:t>𝒙</m:t>
                            </m:r>
                          </m:e>
                        </m:d>
                      </m:e>
                      <m:sup>
                        <m:r>
                          <a:rPr lang="en-US" altLang="zh-CN" sz="2800" b="1" i="1" smtClean="0">
                            <a:solidFill>
                              <a:srgbClr val="000000"/>
                            </a:solidFill>
                            <a:effectLst/>
                            <a:latin typeface="Cambria Math" panose="02040503050406030204" pitchFamily="18" charset="0"/>
                            <a:ea typeface="方正书宋_GBK"/>
                            <a:cs typeface="Times New Roman" panose="02020603050405020304" pitchFamily="18" charset="0"/>
                          </a:rPr>
                          <m:t>𝟐</m:t>
                        </m:r>
                      </m:sup>
                    </m:sSup>
                  </m:oMath>
                </a14:m>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=100</a:t>
                </a:r>
                <a:endPar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文本框 3">
                <a:extLst>
                  <a:ext uri="{FF2B5EF4-FFF2-40B4-BE49-F238E27FC236}">
                    <a16:creationId xmlns:a16="http://schemas.microsoft.com/office/drawing/2014/main" id="{8CA71466-97A7-59B2-3B27-58940CD4694A}"/>
                  </a:ext>
                </a:extLst>
              </p:cNvPr>
              <p:cNvSpPr txBox="1">
                <a:spLocks noRot="1" noChangeAspect="1" noMove="1" noResize="1" noEditPoints="1" noAdjustHandles="1" noChangeArrowheads="1" noChangeShapeType="1" noTextEdit="1"/>
              </p:cNvSpPr>
              <p:nvPr/>
            </p:nvSpPr>
            <p:spPr>
              <a:xfrm>
                <a:off x="623620" y="1052835"/>
                <a:ext cx="11016765" cy="4720395"/>
              </a:xfrm>
              <a:prstGeom prst="rect">
                <a:avLst/>
              </a:prstGeom>
              <a:blipFill>
                <a:blip r:embed="rId4"/>
                <a:stretch>
                  <a:fillRect l="-1106" t="-1034" r="-1106" b="-2713"/>
                </a:stretch>
              </a:blipFill>
            </p:spPr>
            <p:txBody>
              <a:bodyPr/>
              <a:lstStyle/>
              <a:p>
                <a:r>
                  <a:rPr lang="zh-CN" altLang="en-US">
                    <a:noFill/>
                  </a:rPr>
                  <a:t> </a:t>
                </a:r>
              </a:p>
            </p:txBody>
          </p:sp>
        </mc:Fallback>
      </mc:AlternateContent>
      <p:sp>
        <p:nvSpPr>
          <p:cNvPr id="6" name="文本框 5">
            <a:extLst>
              <a:ext uri="{FF2B5EF4-FFF2-40B4-BE49-F238E27FC236}">
                <a16:creationId xmlns:a16="http://schemas.microsoft.com/office/drawing/2014/main" id="{22FB8A6F-8ACB-7233-13DC-6A0ED3DBEA24}"/>
              </a:ext>
            </a:extLst>
          </p:cNvPr>
          <p:cNvSpPr txBox="1"/>
          <p:nvPr/>
        </p:nvSpPr>
        <p:spPr>
          <a:xfrm>
            <a:off x="10200285" y="3167390"/>
            <a:ext cx="460900" cy="523220"/>
          </a:xfrm>
          <a:prstGeom prst="rect">
            <a:avLst/>
          </a:prstGeom>
          <a:noFill/>
        </p:spPr>
        <p:txBody>
          <a:bodyPr wrap="square">
            <a:spAutoFit/>
          </a:bodyPr>
          <a:lstStyle/>
          <a:p>
            <a:r>
              <a:rPr kumimoji="0" lang="en-US" altLang="zh-CN" sz="2800" b="1" i="0" u="none" strike="noStrike" kern="1200" cap="none" spc="0" normalizeH="0" baseline="0" noProof="0" dirty="0">
                <a:ln>
                  <a:noFill/>
                </a:ln>
                <a:solidFill>
                  <a:srgbClr val="E33E22"/>
                </a:solidFill>
                <a:effectLst/>
                <a:uLnTx/>
                <a:uFillTx/>
                <a:latin typeface="Times New Roman" panose="02020603050405020304" pitchFamily="18"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3528745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5EA701-8F25-1CAA-9D0D-49BC53B07C6B}"/>
            </a:ext>
          </a:extLst>
        </p:cNvPr>
        <p:cNvGrpSpPr/>
        <p:nvPr/>
      </p:nvGrpSpPr>
      <p:grpSpPr>
        <a:xfrm>
          <a:off x="0" y="0"/>
          <a:ext cx="0" cy="0"/>
          <a:chOff x="0" y="0"/>
          <a:chExt cx="0" cy="0"/>
        </a:xfrm>
      </p:grpSpPr>
      <p:sp>
        <p:nvSpPr>
          <p:cNvPr id="3" name="文本框 2">
            <a:extLst>
              <a:ext uri="{FF2B5EF4-FFF2-40B4-BE49-F238E27FC236}">
                <a16:creationId xmlns:a16="http://schemas.microsoft.com/office/drawing/2014/main" id="{1014FD14-4628-554D-2AA9-E990216F98C9}"/>
              </a:ext>
            </a:extLst>
          </p:cNvPr>
          <p:cNvSpPr txBox="1"/>
          <p:nvPr/>
        </p:nvSpPr>
        <p:spPr>
          <a:xfrm>
            <a:off x="623621" y="620805"/>
            <a:ext cx="10728745" cy="2677656"/>
          </a:xfrm>
          <a:prstGeom prst="rect">
            <a:avLst/>
          </a:prstGeom>
          <a:noFill/>
        </p:spPr>
        <p:txBody>
          <a:bodyPr wrap="square">
            <a:spAutoFit/>
          </a:bodyPr>
          <a:lstStyle/>
          <a:p>
            <a:pPr algn="just">
              <a:buNone/>
            </a:pP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某食品厂七月份生产面包</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52</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万个</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第三季度生产面包共</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196</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万个</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若</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满足的方程是</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52+52(1+</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)+52(1+</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=196,</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则</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表示的意义是</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a:buNone/>
            </a:pP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该厂七月份的增长率</a:t>
            </a:r>
          </a:p>
          <a:p>
            <a:pPr algn="just">
              <a:buNone/>
            </a:pP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该厂八月份的增长率</a:t>
            </a:r>
          </a:p>
          <a:p>
            <a:pPr algn="just">
              <a:buNone/>
            </a:pP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该厂七、八月份平均每月的增长率</a:t>
            </a:r>
          </a:p>
          <a:p>
            <a:pPr algn="just"/>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该厂八、九月份平均每月的增长率</a:t>
            </a:r>
          </a:p>
        </p:txBody>
      </p:sp>
      <p:sp>
        <p:nvSpPr>
          <p:cNvPr id="5" name="文本框 4">
            <a:extLst>
              <a:ext uri="{FF2B5EF4-FFF2-40B4-BE49-F238E27FC236}">
                <a16:creationId xmlns:a16="http://schemas.microsoft.com/office/drawing/2014/main" id="{46780513-4D34-F9C4-4AB3-4E2A0464304B}"/>
              </a:ext>
            </a:extLst>
          </p:cNvPr>
          <p:cNvSpPr txBox="1"/>
          <p:nvPr/>
        </p:nvSpPr>
        <p:spPr>
          <a:xfrm>
            <a:off x="623620" y="3429000"/>
            <a:ext cx="10728745" cy="2246769"/>
          </a:xfrm>
          <a:prstGeom prst="rect">
            <a:avLst/>
          </a:prstGeom>
          <a:noFill/>
        </p:spPr>
        <p:txBody>
          <a:bodyPr wrap="square">
            <a:spAutoFit/>
          </a:bodyPr>
          <a:lstStyle/>
          <a:p>
            <a:pPr algn="just">
              <a:buNone/>
            </a:pP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(2025</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·重庆南开</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)NK</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中学秋季运动会上安排了</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行</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12</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列的鲜花仪仗队</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后来又增加了</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69</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人</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使得队伍增加的行、列数相同</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设增加了</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行</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则可列方程为</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a:buNone/>
            </a:pP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A.(8+</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)(12+</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)=69                                 B.8</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+12</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=69</a:t>
            </a:r>
            <a:endPar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a:buNone/>
            </a:pP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C.(8+</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)(12+</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)=69+8×12                     D.8</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+12</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=69</a:t>
            </a:r>
            <a:endPar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文本框 6">
            <a:extLst>
              <a:ext uri="{FF2B5EF4-FFF2-40B4-BE49-F238E27FC236}">
                <a16:creationId xmlns:a16="http://schemas.microsoft.com/office/drawing/2014/main" id="{BA917D34-05B1-3783-7B28-ED8FBAF08741}"/>
              </a:ext>
            </a:extLst>
          </p:cNvPr>
          <p:cNvSpPr txBox="1"/>
          <p:nvPr/>
        </p:nvSpPr>
        <p:spPr>
          <a:xfrm>
            <a:off x="9912265" y="1124840"/>
            <a:ext cx="532905" cy="523220"/>
          </a:xfrm>
          <a:prstGeom prst="rect">
            <a:avLst/>
          </a:prstGeom>
          <a:noFill/>
        </p:spPr>
        <p:txBody>
          <a:bodyPr wrap="square">
            <a:spAutoFit/>
          </a:bodyPr>
          <a:lstStyle/>
          <a:p>
            <a:r>
              <a:rPr kumimoji="0" lang="en-US" altLang="zh-CN" sz="2800" b="1" i="0" u="none" strike="noStrike" kern="1200" cap="none" spc="0" normalizeH="0" baseline="0" noProof="0" dirty="0">
                <a:ln>
                  <a:noFill/>
                </a:ln>
                <a:solidFill>
                  <a:srgbClr val="E33E22"/>
                </a:solidFill>
                <a:effectLst/>
                <a:uLnTx/>
                <a:uFillTx/>
                <a:latin typeface="Times New Roman" panose="02020603050405020304" pitchFamily="18" charset="0"/>
                <a:ea typeface="宋体" panose="02010600030101010101" pitchFamily="2" charset="-122"/>
                <a:cs typeface="Times New Roman" panose="02020603050405020304" pitchFamily="18" charset="0"/>
              </a:rPr>
              <a:t>D</a:t>
            </a:r>
            <a:endParaRPr lang="zh-CN" altLang="en-US" dirty="0"/>
          </a:p>
        </p:txBody>
      </p:sp>
      <p:sp>
        <p:nvSpPr>
          <p:cNvPr id="9" name="文本框 8">
            <a:extLst>
              <a:ext uri="{FF2B5EF4-FFF2-40B4-BE49-F238E27FC236}">
                <a16:creationId xmlns:a16="http://schemas.microsoft.com/office/drawing/2014/main" id="{6EB161B3-0B32-268D-D8A7-A7DCAFD6496E}"/>
              </a:ext>
            </a:extLst>
          </p:cNvPr>
          <p:cNvSpPr txBox="1"/>
          <p:nvPr/>
        </p:nvSpPr>
        <p:spPr>
          <a:xfrm>
            <a:off x="2855775" y="4290774"/>
            <a:ext cx="432030" cy="523220"/>
          </a:xfrm>
          <a:prstGeom prst="rect">
            <a:avLst/>
          </a:prstGeom>
          <a:noFill/>
        </p:spPr>
        <p:txBody>
          <a:bodyPr wrap="square">
            <a:spAutoFit/>
          </a:bodyPr>
          <a:lstStyle/>
          <a:p>
            <a:r>
              <a:rPr kumimoji="0" lang="en-US" altLang="zh-CN" sz="2800" b="1" i="0" u="none" strike="noStrike" kern="1200" cap="none" spc="0" normalizeH="0" baseline="0" noProof="0" dirty="0">
                <a:ln>
                  <a:noFill/>
                </a:ln>
                <a:solidFill>
                  <a:srgbClr val="E33E22"/>
                </a:solidFill>
                <a:effectLst/>
                <a:uLnTx/>
                <a:uFillTx/>
                <a:latin typeface="Times New Roman" panose="02020603050405020304" pitchFamily="18"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13311096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332A7A-E0BD-8F5A-5AD2-A99FDFF55695}"/>
            </a:ext>
          </a:extLst>
        </p:cNvPr>
        <p:cNvGrpSpPr/>
        <p:nvPr/>
      </p:nvGrpSpPr>
      <p:grpSpPr>
        <a:xfrm>
          <a:off x="0" y="0"/>
          <a:ext cx="0" cy="0"/>
          <a:chOff x="0" y="0"/>
          <a:chExt cx="0" cy="0"/>
        </a:xfrm>
      </p:grpSpPr>
      <p:sp>
        <p:nvSpPr>
          <p:cNvPr id="3" name="文本框 2">
            <a:extLst>
              <a:ext uri="{FF2B5EF4-FFF2-40B4-BE49-F238E27FC236}">
                <a16:creationId xmlns:a16="http://schemas.microsoft.com/office/drawing/2014/main" id="{5C71E16E-D5D3-B764-4BB6-EC551F2CEE22}"/>
              </a:ext>
            </a:extLst>
          </p:cNvPr>
          <p:cNvSpPr txBox="1"/>
          <p:nvPr/>
        </p:nvSpPr>
        <p:spPr>
          <a:xfrm>
            <a:off x="551615" y="620805"/>
            <a:ext cx="10944760" cy="5073440"/>
          </a:xfrm>
          <a:prstGeom prst="rect">
            <a:avLst/>
          </a:prstGeom>
          <a:noFill/>
        </p:spPr>
        <p:txBody>
          <a:bodyPr wrap="square">
            <a:spAutoFit/>
          </a:bodyPr>
          <a:lstStyle/>
          <a:p>
            <a:pPr algn="just">
              <a:lnSpc>
                <a:spcPct val="130000"/>
              </a:lnSpc>
              <a:buNone/>
            </a:pP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已知一支股票每天的涨、跌幅均不超过</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即当涨了原价的</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后</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便不能再涨</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叫做涨停</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当跌了原价的</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后</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便不能再跌</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叫做跌停</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该股票原价为每股</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元</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之后两天时间涨到每股</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元</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若这两天该股票股价的平均增长率为</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则可列方程为</a:t>
            </a:r>
            <a:r>
              <a:rPr lang="zh-CN" altLang="zh-CN" sz="2800" b="1" u="sng"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u="sng"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a:lnSpc>
                <a:spcPct val="130000"/>
              </a:lnSpc>
              <a:buNone/>
            </a:pP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若有一个人患了流感</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经过两轮传染后共有</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16</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个人患了流感</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则每轮传染中平均一个人传染了</a:t>
            </a:r>
            <a:r>
              <a:rPr lang="zh-CN" altLang="zh-CN" sz="2800" b="1" u="sng"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u="sng"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altLang="zh-CN" sz="2800" b="1" u="sng"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人</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a:lnSpc>
                <a:spcPct val="130000"/>
              </a:lnSpc>
            </a:pP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一个英语口语小组的每位组员都要和其他组员说一句祝福语</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全组共互赠了</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342</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句</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若全组有</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名同学</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则根据题意列出的方程是</a:t>
            </a:r>
            <a:r>
              <a:rPr lang="zh-CN" altLang="zh-CN" sz="2800" b="1" u="sng"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u="sng"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文本框 4">
            <a:extLst>
              <a:ext uri="{FF2B5EF4-FFF2-40B4-BE49-F238E27FC236}">
                <a16:creationId xmlns:a16="http://schemas.microsoft.com/office/drawing/2014/main" id="{DC3C2C17-37E5-A840-CF98-F901403426F7}"/>
              </a:ext>
            </a:extLst>
          </p:cNvPr>
          <p:cNvSpPr txBox="1"/>
          <p:nvPr/>
        </p:nvSpPr>
        <p:spPr>
          <a:xfrm>
            <a:off x="6168005" y="2348925"/>
            <a:ext cx="1973005" cy="523220"/>
          </a:xfrm>
          <a:prstGeom prst="rect">
            <a:avLst/>
          </a:prstGeom>
          <a:noFill/>
        </p:spPr>
        <p:txBody>
          <a:bodyPr wrap="square">
            <a:spAutoFit/>
          </a:bodyPr>
          <a:lstStyle/>
          <a:p>
            <a:r>
              <a:rPr kumimoji="0" lang="en-US" altLang="zh-CN" sz="2800" b="1" i="0" strike="noStrike" kern="1200" cap="none" spc="0" normalizeH="0" baseline="0" noProof="0" dirty="0">
                <a:ln>
                  <a:noFill/>
                </a:ln>
                <a:solidFill>
                  <a:srgbClr val="E33E22"/>
                </a:solidFill>
                <a:effectLst/>
                <a:uLnTx/>
                <a:uFillTx/>
                <a:latin typeface="Times New Roman" panose="02020603050405020304" pitchFamily="18" charset="0"/>
                <a:ea typeface="宋体" panose="02010600030101010101" pitchFamily="2" charset="-122"/>
                <a:cs typeface="Times New Roman" panose="02020603050405020304" pitchFamily="18" charset="0"/>
              </a:rPr>
              <a:t>4(1</a:t>
            </a:r>
            <a:r>
              <a:rPr kumimoji="0" lang="en-US" altLang="zh-CN" sz="2800" b="1" i="1" strike="noStrike" kern="1200" cap="none" spc="0" normalizeH="0" baseline="0" noProof="0" dirty="0">
                <a:ln>
                  <a:noFill/>
                </a:ln>
                <a:solidFill>
                  <a:srgbClr val="E33E22"/>
                </a:solidFill>
                <a:effectLst/>
                <a:uLnTx/>
                <a:uFillTx/>
                <a:latin typeface="Times New Roman" panose="02020603050405020304" pitchFamily="18" charset="0"/>
                <a:ea typeface="宋体" panose="02010600030101010101" pitchFamily="2" charset="-122"/>
                <a:cs typeface="Times New Roman" panose="02020603050405020304" pitchFamily="18" charset="0"/>
              </a:rPr>
              <a:t>+x</a:t>
            </a:r>
            <a:r>
              <a:rPr kumimoji="0" lang="en-US" altLang="zh-CN" sz="2800" b="1" i="0" strike="noStrike" kern="1200" cap="none" spc="0" normalizeH="0" baseline="0" noProof="0" dirty="0">
                <a:ln>
                  <a:noFill/>
                </a:ln>
                <a:solidFill>
                  <a:srgbClr val="E33E22"/>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800" b="1" i="0" strike="noStrike" kern="1200" cap="none" spc="0" normalizeH="0" baseline="30000" noProof="0" dirty="0">
                <a:ln>
                  <a:noFill/>
                </a:ln>
                <a:solidFill>
                  <a:srgbClr val="E33E22"/>
                </a:solidFill>
                <a:effectLst/>
                <a:uLnTx/>
                <a:uFillTx/>
                <a:latin typeface="Times New Roman" panose="02020603050405020304" pitchFamily="18" charset="0"/>
                <a:ea typeface="宋体" panose="02010600030101010101" pitchFamily="2" charset="-122"/>
                <a:cs typeface="Times New Roman" panose="02020603050405020304" pitchFamily="18" charset="0"/>
              </a:rPr>
              <a:t>2</a:t>
            </a:r>
            <a:r>
              <a:rPr kumimoji="0" lang="en-US" altLang="zh-CN" sz="2800" b="1" i="1" strike="noStrike" kern="1200" cap="none" spc="0" normalizeH="0" baseline="0" noProof="0" dirty="0">
                <a:ln>
                  <a:noFill/>
                </a:ln>
                <a:solidFill>
                  <a:srgbClr val="E33E22"/>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800" b="1" i="0" strike="noStrike" kern="1200" cap="none" spc="0" normalizeH="0" baseline="0" noProof="0" dirty="0">
                <a:ln>
                  <a:noFill/>
                </a:ln>
                <a:solidFill>
                  <a:srgbClr val="E33E22"/>
                </a:solidFill>
                <a:effectLst/>
                <a:uLnTx/>
                <a:uFillTx/>
                <a:latin typeface="Times New Roman" panose="02020603050405020304" pitchFamily="18" charset="0"/>
                <a:ea typeface="宋体" panose="02010600030101010101" pitchFamily="2" charset="-122"/>
                <a:cs typeface="Times New Roman" panose="02020603050405020304" pitchFamily="18" charset="0"/>
              </a:rPr>
              <a:t>4</a:t>
            </a:r>
            <a:r>
              <a:rPr kumimoji="0" lang="en-US" altLang="zh-CN" sz="2800" b="1" i="1" strike="noStrike" kern="1200" cap="none" spc="0" normalizeH="0" baseline="0" noProof="0" dirty="0">
                <a:ln>
                  <a:noFill/>
                </a:ln>
                <a:solidFill>
                  <a:srgbClr val="E33E22"/>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800" b="1" i="0" strike="noStrike" kern="1200" cap="none" spc="0" normalizeH="0" baseline="0" noProof="0" dirty="0">
                <a:ln>
                  <a:noFill/>
                </a:ln>
                <a:solidFill>
                  <a:srgbClr val="E33E22"/>
                </a:solidFill>
                <a:effectLst/>
                <a:uLnTx/>
                <a:uFillTx/>
                <a:latin typeface="Times New Roman" panose="02020603050405020304" pitchFamily="18" charset="0"/>
                <a:ea typeface="宋体" panose="02010600030101010101" pitchFamily="2" charset="-122"/>
                <a:cs typeface="Times New Roman" panose="02020603050405020304" pitchFamily="18" charset="0"/>
              </a:rPr>
              <a:t>3</a:t>
            </a:r>
            <a:r>
              <a:rPr kumimoji="0" lang="zh-CN" altLang="zh-CN" sz="2800" b="1" i="0" strike="noStrike" kern="1200" cap="none" spc="0" normalizeH="0" baseline="0" noProof="0" dirty="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　</a:t>
            </a:r>
            <a:endParaRPr lang="zh-CN" altLang="en-US" dirty="0"/>
          </a:p>
        </p:txBody>
      </p:sp>
      <p:sp>
        <p:nvSpPr>
          <p:cNvPr id="7" name="文本框 6">
            <a:extLst>
              <a:ext uri="{FF2B5EF4-FFF2-40B4-BE49-F238E27FC236}">
                <a16:creationId xmlns:a16="http://schemas.microsoft.com/office/drawing/2014/main" id="{3B035302-C3EA-B287-7999-D52C2CB0711F}"/>
              </a:ext>
            </a:extLst>
          </p:cNvPr>
          <p:cNvSpPr txBox="1"/>
          <p:nvPr/>
        </p:nvSpPr>
        <p:spPr>
          <a:xfrm>
            <a:off x="4799910" y="3462636"/>
            <a:ext cx="360025" cy="523220"/>
          </a:xfrm>
          <a:prstGeom prst="rect">
            <a:avLst/>
          </a:prstGeom>
          <a:noFill/>
        </p:spPr>
        <p:txBody>
          <a:bodyPr wrap="square">
            <a:spAutoFit/>
          </a:bodyPr>
          <a:lstStyle/>
          <a:p>
            <a:r>
              <a:rPr kumimoji="0" lang="en-US" altLang="zh-CN" sz="2800" b="1" i="0" strike="noStrike" kern="1200" cap="none" spc="0" normalizeH="0" baseline="0" noProof="0" dirty="0">
                <a:ln>
                  <a:noFill/>
                </a:ln>
                <a:solidFill>
                  <a:srgbClr val="E33E22"/>
                </a:solidFill>
                <a:effectLst/>
                <a:uLnTx/>
                <a:uFillTx/>
                <a:latin typeface="Times New Roman" panose="02020603050405020304" pitchFamily="18" charset="0"/>
                <a:ea typeface="宋体" panose="02010600030101010101" pitchFamily="2" charset="-122"/>
                <a:cs typeface="Times New Roman" panose="02020603050405020304" pitchFamily="18" charset="0"/>
              </a:rPr>
              <a:t>3</a:t>
            </a:r>
            <a:endParaRPr lang="zh-CN" altLang="en-US" dirty="0"/>
          </a:p>
        </p:txBody>
      </p:sp>
      <p:sp>
        <p:nvSpPr>
          <p:cNvPr id="9" name="文本框 8">
            <a:extLst>
              <a:ext uri="{FF2B5EF4-FFF2-40B4-BE49-F238E27FC236}">
                <a16:creationId xmlns:a16="http://schemas.microsoft.com/office/drawing/2014/main" id="{61AB7658-B79C-30E6-25DC-3BA5B24B06BD}"/>
              </a:ext>
            </a:extLst>
          </p:cNvPr>
          <p:cNvSpPr txBox="1"/>
          <p:nvPr/>
        </p:nvSpPr>
        <p:spPr>
          <a:xfrm>
            <a:off x="1487680" y="5171025"/>
            <a:ext cx="2016140" cy="523220"/>
          </a:xfrm>
          <a:prstGeom prst="rect">
            <a:avLst/>
          </a:prstGeom>
          <a:noFill/>
        </p:spPr>
        <p:txBody>
          <a:bodyPr wrap="square">
            <a:spAutoFit/>
          </a:bodyPr>
          <a:lstStyle/>
          <a:p>
            <a:r>
              <a:rPr kumimoji="0" lang="en-US" altLang="zh-CN" sz="2800" b="1" i="1" strike="noStrike" kern="1200" cap="none" spc="0" normalizeH="0" baseline="0" noProof="0" dirty="0">
                <a:ln>
                  <a:noFill/>
                </a:ln>
                <a:solidFill>
                  <a:srgbClr val="E33E22"/>
                </a:solidFill>
                <a:effectLst/>
                <a:uLnTx/>
                <a:uFillTx/>
                <a:latin typeface="Times New Roman" panose="02020603050405020304" pitchFamily="18" charset="0"/>
                <a:ea typeface="宋体" panose="02010600030101010101" pitchFamily="2" charset="-122"/>
                <a:cs typeface="Times New Roman" panose="02020603050405020304" pitchFamily="18" charset="0"/>
              </a:rPr>
              <a:t>x</a:t>
            </a:r>
            <a:r>
              <a:rPr kumimoji="0" lang="en-US" altLang="zh-CN" sz="2800" b="1" i="0" strike="noStrike" kern="1200" cap="none" spc="0" normalizeH="0" baseline="0" noProof="0" dirty="0">
                <a:ln>
                  <a:noFill/>
                </a:ln>
                <a:solidFill>
                  <a:srgbClr val="E33E22"/>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800" b="1" i="1" strike="noStrike" kern="1200" cap="none" spc="0" normalizeH="0" baseline="0" noProof="0" dirty="0">
                <a:ln>
                  <a:noFill/>
                </a:ln>
                <a:solidFill>
                  <a:srgbClr val="E33E22"/>
                </a:solidFill>
                <a:effectLst/>
                <a:uLnTx/>
                <a:uFillTx/>
                <a:latin typeface="Times New Roman" panose="02020603050405020304" pitchFamily="18" charset="0"/>
                <a:ea typeface="宋体" panose="02010600030101010101" pitchFamily="2" charset="-122"/>
                <a:cs typeface="Times New Roman" panose="02020603050405020304" pitchFamily="18" charset="0"/>
              </a:rPr>
              <a:t>x-</a:t>
            </a:r>
            <a:r>
              <a:rPr kumimoji="0" lang="en-US" altLang="zh-CN" sz="2800" b="1" i="0" strike="noStrike" kern="1200" cap="none" spc="0" normalizeH="0" baseline="0" noProof="0" dirty="0">
                <a:ln>
                  <a:noFill/>
                </a:ln>
                <a:solidFill>
                  <a:srgbClr val="E33E22"/>
                </a:solidFill>
                <a:effectLst/>
                <a:uLnTx/>
                <a:uFillTx/>
                <a:latin typeface="Times New Roman" panose="02020603050405020304" pitchFamily="18" charset="0"/>
                <a:ea typeface="宋体" panose="02010600030101010101" pitchFamily="2" charset="-122"/>
                <a:cs typeface="Times New Roman" panose="02020603050405020304" pitchFamily="18" charset="0"/>
              </a:rPr>
              <a:t>1)</a:t>
            </a:r>
            <a:r>
              <a:rPr kumimoji="0" lang="en-US" altLang="zh-CN" sz="2800" b="1" i="1" strike="noStrike" kern="1200" cap="none" spc="0" normalizeH="0" baseline="0" noProof="0" dirty="0">
                <a:ln>
                  <a:noFill/>
                </a:ln>
                <a:solidFill>
                  <a:srgbClr val="E33E22"/>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800" b="1" i="0" strike="noStrike" kern="1200" cap="none" spc="0" normalizeH="0" baseline="0" noProof="0" dirty="0">
                <a:ln>
                  <a:noFill/>
                </a:ln>
                <a:solidFill>
                  <a:srgbClr val="E33E22"/>
                </a:solidFill>
                <a:effectLst/>
                <a:uLnTx/>
                <a:uFillTx/>
                <a:latin typeface="Times New Roman" panose="02020603050405020304" pitchFamily="18" charset="0"/>
                <a:ea typeface="宋体" panose="02010600030101010101" pitchFamily="2" charset="-122"/>
                <a:cs typeface="Times New Roman" panose="02020603050405020304" pitchFamily="18" charset="0"/>
              </a:rPr>
              <a:t>342</a:t>
            </a:r>
            <a:r>
              <a:rPr kumimoji="0" lang="zh-CN" altLang="zh-CN" sz="2800" b="1" i="0" strike="noStrike" kern="1200" cap="none" spc="0" normalizeH="0" baseline="0" noProof="0" dirty="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　</a:t>
            </a:r>
            <a:endParaRPr lang="zh-CN" altLang="en-US" dirty="0"/>
          </a:p>
        </p:txBody>
      </p:sp>
    </p:spTree>
    <p:extLst>
      <p:ext uri="{BB962C8B-B14F-4D97-AF65-F5344CB8AC3E}">
        <p14:creationId xmlns:p14="http://schemas.microsoft.com/office/powerpoint/2010/main" val="3867028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FE625D-4AED-0ECA-2F78-F69C16B9F362}"/>
            </a:ext>
          </a:extLst>
        </p:cNvPr>
        <p:cNvGrpSpPr/>
        <p:nvPr/>
      </p:nvGrpSpPr>
      <p:grpSpPr>
        <a:xfrm>
          <a:off x="0" y="0"/>
          <a:ext cx="0" cy="0"/>
          <a:chOff x="0" y="0"/>
          <a:chExt cx="0" cy="0"/>
        </a:xfrm>
      </p:grpSpPr>
      <p:sp>
        <p:nvSpPr>
          <p:cNvPr id="3" name="文本框 2">
            <a:extLst>
              <a:ext uri="{FF2B5EF4-FFF2-40B4-BE49-F238E27FC236}">
                <a16:creationId xmlns:a16="http://schemas.microsoft.com/office/drawing/2014/main" id="{6EC36DE8-FB97-C391-7116-5300C446BDA7}"/>
              </a:ext>
            </a:extLst>
          </p:cNvPr>
          <p:cNvSpPr txBox="1"/>
          <p:nvPr/>
        </p:nvSpPr>
        <p:spPr>
          <a:xfrm>
            <a:off x="623620" y="620805"/>
            <a:ext cx="10368720" cy="1712520"/>
          </a:xfrm>
          <a:prstGeom prst="rect">
            <a:avLst/>
          </a:prstGeom>
          <a:noFill/>
        </p:spPr>
        <p:txBody>
          <a:bodyPr wrap="square">
            <a:spAutoFit/>
          </a:bodyPr>
          <a:lstStyle/>
          <a:p>
            <a:pPr algn="just">
              <a:lnSpc>
                <a:spcPct val="130000"/>
              </a:lnSpc>
              <a:buNone/>
            </a:pP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某商店以</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30</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元</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千克的单价新进一批茶叶</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经调查发现</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在一段时间内</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销售量</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千克</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与销售单价</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元</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千克</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之间的函数关系如图所示</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a:lnSpc>
                <a:spcPct val="130000"/>
              </a:lnSpc>
            </a:pP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根据图象求</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与</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的函数关系式</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mc:Choice xmlns:a14="http://schemas.microsoft.com/office/drawing/2010/main" Requires="a14">
          <p:sp>
            <p:nvSpPr>
              <p:cNvPr id="5" name="文本框 4">
                <a:extLst>
                  <a:ext uri="{FF2B5EF4-FFF2-40B4-BE49-F238E27FC236}">
                    <a16:creationId xmlns:a16="http://schemas.microsoft.com/office/drawing/2014/main" id="{E1B32E95-AB86-B2AB-9802-229D96844ED0}"/>
                  </a:ext>
                </a:extLst>
              </p:cNvPr>
              <p:cNvSpPr txBox="1"/>
              <p:nvPr/>
            </p:nvSpPr>
            <p:spPr>
              <a:xfrm>
                <a:off x="623620" y="2564940"/>
                <a:ext cx="7128495" cy="2962029"/>
              </a:xfrm>
              <a:prstGeom prst="rect">
                <a:avLst/>
              </a:prstGeom>
              <a:noFill/>
            </p:spPr>
            <p:txBody>
              <a:bodyPr wrap="square">
                <a:spAutoFit/>
              </a:bodyPr>
              <a:lstStyle/>
              <a:p>
                <a:pPr algn="just">
                  <a:lnSpc>
                    <a:spcPct val="130000"/>
                  </a:lnSpc>
                  <a:buNone/>
                </a:pP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解</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设</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y</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与</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的函数关系式为</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y=</a:t>
                </a:r>
                <a:r>
                  <a:rPr lang="en-US" altLang="zh-CN" sz="2800" b="1" i="1" dirty="0" err="1">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kx+b</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k</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a:lnSpc>
                    <a:spcPct val="130000"/>
                  </a:lnSpc>
                  <a:buNone/>
                </a:pP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将</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(40,160),(120,0)</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代入</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y=</a:t>
                </a:r>
                <a:r>
                  <a:rPr lang="en-US" altLang="zh-CN" sz="2800" b="1" i="1" dirty="0" err="1">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kx+b</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a:lnSpc>
                    <a:spcPct val="130000"/>
                  </a:lnSpc>
                  <a:buNone/>
                </a:pP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得</a:t>
                </a:r>
                <a14:m>
                  <m:oMath xmlns:m="http://schemas.openxmlformats.org/officeDocument/2006/math">
                    <m:d>
                      <m:dPr>
                        <m:begChr m:val="{"/>
                        <m:endChr m:val=""/>
                        <m:ctrlPr>
                          <a:rPr lang="zh-CN" altLang="zh-CN" sz="2800" b="1" i="1">
                            <a:solidFill>
                              <a:srgbClr val="DB251C"/>
                            </a:solidFill>
                            <a:effectLst/>
                            <a:latin typeface="Cambria Math" panose="02040503050406030204" pitchFamily="18" charset="0"/>
                            <a:ea typeface="Cambria Math" panose="02040503050406030204" pitchFamily="18" charset="0"/>
                            <a:cs typeface="Times New Roman" panose="02020603050405020304" pitchFamily="18" charset="0"/>
                          </a:rPr>
                        </m:ctrlPr>
                      </m:dPr>
                      <m:e>
                        <m:m>
                          <m:mPr>
                            <m:plcHide m:val="on"/>
                            <m:mcs>
                              <m:mc>
                                <m:mcPr>
                                  <m:count m:val="1"/>
                                  <m:mcJc m:val="center"/>
                                </m:mcPr>
                              </m:mc>
                            </m:mcs>
                            <m:ctrlPr>
                              <a:rPr lang="zh-CN" altLang="zh-CN" sz="2800" b="1" i="1">
                                <a:solidFill>
                                  <a:srgbClr val="DB251C"/>
                                </a:solidFill>
                                <a:effectLst/>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sz="2800" b="1" i="1" smtClean="0">
                                  <a:solidFill>
                                    <a:srgbClr val="DB251C"/>
                                  </a:solidFill>
                                  <a:effectLst/>
                                  <a:latin typeface="Cambria Math" panose="02040503050406030204" pitchFamily="18" charset="0"/>
                                  <a:ea typeface="方正书宋_GBK"/>
                                  <a:cs typeface="Times New Roman" panose="02020603050405020304" pitchFamily="18" charset="0"/>
                                </a:rPr>
                                <m:t>𝟒𝟎</m:t>
                              </m:r>
                              <m:r>
                                <a:rPr lang="en-US" altLang="zh-CN" sz="2800" b="1" i="1" smtClean="0">
                                  <a:solidFill>
                                    <a:srgbClr val="DB251C"/>
                                  </a:solidFill>
                                  <a:effectLst/>
                                  <a:latin typeface="Cambria Math" panose="02040503050406030204" pitchFamily="18" charset="0"/>
                                  <a:ea typeface="方正书宋_GBK"/>
                                  <a:cs typeface="Times New Roman" panose="02020603050405020304" pitchFamily="18" charset="0"/>
                                </a:rPr>
                                <m:t>𝒌</m:t>
                              </m:r>
                              <m:r>
                                <a:rPr lang="en-US" altLang="zh-CN" sz="2800" b="1" i="1" smtClean="0">
                                  <a:solidFill>
                                    <a:srgbClr val="DB251C"/>
                                  </a:solidFill>
                                  <a:effectLst/>
                                  <a:latin typeface="Cambria Math" panose="02040503050406030204" pitchFamily="18" charset="0"/>
                                  <a:ea typeface="方正书宋_GBK"/>
                                  <a:cs typeface="Times New Roman" panose="02020603050405020304" pitchFamily="18" charset="0"/>
                                </a:rPr>
                                <m:t>+</m:t>
                              </m:r>
                              <m:r>
                                <a:rPr lang="en-US" altLang="zh-CN" sz="2800" b="1" i="1" smtClean="0">
                                  <a:solidFill>
                                    <a:srgbClr val="DB251C"/>
                                  </a:solidFill>
                                  <a:effectLst/>
                                  <a:latin typeface="Cambria Math" panose="02040503050406030204" pitchFamily="18" charset="0"/>
                                  <a:ea typeface="方正书宋_GBK"/>
                                  <a:cs typeface="Times New Roman" panose="02020603050405020304" pitchFamily="18" charset="0"/>
                                </a:rPr>
                                <m:t>𝒃</m:t>
                              </m:r>
                              <m:r>
                                <a:rPr lang="en-US" altLang="zh-CN" sz="2800" b="1" i="1" smtClean="0">
                                  <a:solidFill>
                                    <a:srgbClr val="DB251C"/>
                                  </a:solidFill>
                                  <a:effectLst/>
                                  <a:latin typeface="Cambria Math" panose="02040503050406030204" pitchFamily="18" charset="0"/>
                                  <a:ea typeface="方正书宋_GBK"/>
                                  <a:cs typeface="Times New Roman" panose="02020603050405020304" pitchFamily="18" charset="0"/>
                                </a:rPr>
                                <m:t>=</m:t>
                              </m:r>
                              <m:r>
                                <a:rPr lang="en-US" altLang="zh-CN" sz="2800" b="1" i="1" smtClean="0">
                                  <a:solidFill>
                                    <a:srgbClr val="DB251C"/>
                                  </a:solidFill>
                                  <a:effectLst/>
                                  <a:latin typeface="Cambria Math" panose="02040503050406030204" pitchFamily="18" charset="0"/>
                                  <a:ea typeface="方正书宋_GBK"/>
                                  <a:cs typeface="Times New Roman" panose="02020603050405020304" pitchFamily="18" charset="0"/>
                                </a:rPr>
                                <m:t>𝟏𝟔𝟎</m:t>
                              </m:r>
                              <m:r>
                                <a:rPr lang="en-US" altLang="zh-CN" sz="2800" b="1" i="1" smtClean="0">
                                  <a:solidFill>
                                    <a:srgbClr val="DB251C"/>
                                  </a:solidFill>
                                  <a:effectLst/>
                                  <a:latin typeface="Cambria Math" panose="02040503050406030204" pitchFamily="18" charset="0"/>
                                  <a:ea typeface="方正书宋_GBK"/>
                                  <a:cs typeface="Times New Roman" panose="02020603050405020304" pitchFamily="18" charset="0"/>
                                </a:rPr>
                                <m:t>,</m:t>
                              </m:r>
                            </m:e>
                          </m:mr>
                          <m:mr>
                            <m:e>
                              <m:r>
                                <a:rPr lang="en-US" altLang="zh-CN" sz="2800" b="1" i="1" smtClean="0">
                                  <a:solidFill>
                                    <a:srgbClr val="DB251C"/>
                                  </a:solidFill>
                                  <a:effectLst/>
                                  <a:latin typeface="Cambria Math" panose="02040503050406030204" pitchFamily="18" charset="0"/>
                                  <a:ea typeface="方正书宋_GBK"/>
                                  <a:cs typeface="Times New Roman" panose="02020603050405020304" pitchFamily="18" charset="0"/>
                                </a:rPr>
                                <m:t>𝟏𝟐𝟎</m:t>
                              </m:r>
                              <m:r>
                                <a:rPr lang="en-US" altLang="zh-CN" sz="2800" b="1" i="1" smtClean="0">
                                  <a:solidFill>
                                    <a:srgbClr val="DB251C"/>
                                  </a:solidFill>
                                  <a:effectLst/>
                                  <a:latin typeface="Cambria Math" panose="02040503050406030204" pitchFamily="18" charset="0"/>
                                  <a:ea typeface="方正书宋_GBK"/>
                                  <a:cs typeface="Times New Roman" panose="02020603050405020304" pitchFamily="18" charset="0"/>
                                </a:rPr>
                                <m:t>𝒌</m:t>
                              </m:r>
                              <m:r>
                                <a:rPr lang="en-US" altLang="zh-CN" sz="2800" b="1" i="1" smtClean="0">
                                  <a:solidFill>
                                    <a:srgbClr val="DB251C"/>
                                  </a:solidFill>
                                  <a:effectLst/>
                                  <a:latin typeface="Cambria Math" panose="02040503050406030204" pitchFamily="18" charset="0"/>
                                  <a:ea typeface="方正书宋_GBK"/>
                                  <a:cs typeface="Times New Roman" panose="02020603050405020304" pitchFamily="18" charset="0"/>
                                </a:rPr>
                                <m:t>+</m:t>
                              </m:r>
                              <m:r>
                                <a:rPr lang="en-US" altLang="zh-CN" sz="2800" b="1" i="1" smtClean="0">
                                  <a:solidFill>
                                    <a:srgbClr val="DB251C"/>
                                  </a:solidFill>
                                  <a:effectLst/>
                                  <a:latin typeface="Cambria Math" panose="02040503050406030204" pitchFamily="18" charset="0"/>
                                  <a:ea typeface="方正书宋_GBK"/>
                                  <a:cs typeface="Times New Roman" panose="02020603050405020304" pitchFamily="18" charset="0"/>
                                </a:rPr>
                                <m:t>𝒃</m:t>
                              </m:r>
                              <m:r>
                                <a:rPr lang="en-US" altLang="zh-CN" sz="2800" b="1" i="1" smtClean="0">
                                  <a:solidFill>
                                    <a:srgbClr val="DB251C"/>
                                  </a:solidFill>
                                  <a:effectLst/>
                                  <a:latin typeface="Cambria Math" panose="02040503050406030204" pitchFamily="18" charset="0"/>
                                  <a:ea typeface="方正书宋_GBK"/>
                                  <a:cs typeface="Times New Roman" panose="02020603050405020304" pitchFamily="18" charset="0"/>
                                </a:rPr>
                                <m:t>=</m:t>
                              </m:r>
                              <m:r>
                                <a:rPr lang="en-US" altLang="zh-CN" sz="2800" b="1" i="1" smtClean="0">
                                  <a:solidFill>
                                    <a:srgbClr val="DB251C"/>
                                  </a:solidFill>
                                  <a:effectLst/>
                                  <a:latin typeface="Cambria Math" panose="02040503050406030204" pitchFamily="18" charset="0"/>
                                  <a:ea typeface="方正书宋_GBK"/>
                                  <a:cs typeface="Times New Roman" panose="02020603050405020304" pitchFamily="18" charset="0"/>
                                </a:rPr>
                                <m:t>𝟎</m:t>
                              </m:r>
                              <m:r>
                                <a:rPr lang="en-US" altLang="zh-CN" sz="2800" b="1" i="1" smtClean="0">
                                  <a:solidFill>
                                    <a:srgbClr val="DB251C"/>
                                  </a:solidFill>
                                  <a:effectLst/>
                                  <a:latin typeface="Cambria Math" panose="02040503050406030204" pitchFamily="18" charset="0"/>
                                  <a:ea typeface="方正书宋_GBK"/>
                                  <a:cs typeface="Times New Roman" panose="02020603050405020304" pitchFamily="18" charset="0"/>
                                </a:rPr>
                                <m:t>.</m:t>
                              </m:r>
                            </m:e>
                          </m:mr>
                        </m:m>
                      </m:e>
                    </m:d>
                  </m:oMath>
                </a14:m>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解得</a:t>
                </a:r>
                <a14:m>
                  <m:oMath xmlns:m="http://schemas.openxmlformats.org/officeDocument/2006/math">
                    <m:d>
                      <m:dPr>
                        <m:begChr m:val="{"/>
                        <m:endChr m:val=""/>
                        <m:ctrlPr>
                          <a:rPr lang="zh-CN" altLang="zh-CN" sz="2800" b="1" i="1">
                            <a:solidFill>
                              <a:srgbClr val="DB251C"/>
                            </a:solidFill>
                            <a:effectLst/>
                            <a:latin typeface="Cambria Math" panose="02040503050406030204" pitchFamily="18" charset="0"/>
                            <a:ea typeface="Cambria Math" panose="02040503050406030204" pitchFamily="18" charset="0"/>
                            <a:cs typeface="Times New Roman" panose="02020603050405020304" pitchFamily="18" charset="0"/>
                          </a:rPr>
                        </m:ctrlPr>
                      </m:dPr>
                      <m:e>
                        <m:m>
                          <m:mPr>
                            <m:plcHide m:val="on"/>
                            <m:mcs>
                              <m:mc>
                                <m:mcPr>
                                  <m:count m:val="1"/>
                                  <m:mcJc m:val="center"/>
                                </m:mcPr>
                              </m:mc>
                            </m:mcs>
                            <m:ctrlPr>
                              <a:rPr lang="zh-CN" altLang="zh-CN" sz="2800" b="1" i="1">
                                <a:solidFill>
                                  <a:srgbClr val="DB251C"/>
                                </a:solidFill>
                                <a:effectLst/>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sz="2800" b="1" i="1" smtClean="0">
                                  <a:solidFill>
                                    <a:srgbClr val="DB251C"/>
                                  </a:solidFill>
                                  <a:effectLst/>
                                  <a:latin typeface="Cambria Math" panose="02040503050406030204" pitchFamily="18" charset="0"/>
                                  <a:ea typeface="方正书宋_GBK"/>
                                  <a:cs typeface="Times New Roman" panose="02020603050405020304" pitchFamily="18" charset="0"/>
                                </a:rPr>
                                <m:t>𝒌</m:t>
                              </m:r>
                              <m:r>
                                <a:rPr lang="en-US" altLang="zh-CN" sz="2800" b="1" i="1" smtClean="0">
                                  <a:solidFill>
                                    <a:srgbClr val="DB251C"/>
                                  </a:solidFill>
                                  <a:effectLst/>
                                  <a:latin typeface="Cambria Math" panose="02040503050406030204" pitchFamily="18" charset="0"/>
                                  <a:ea typeface="方正书宋_GBK"/>
                                  <a:cs typeface="Times New Roman" panose="02020603050405020304" pitchFamily="18" charset="0"/>
                                </a:rPr>
                                <m:t>=−</m:t>
                              </m:r>
                              <m:r>
                                <a:rPr lang="en-US" altLang="zh-CN" sz="2800" b="1" i="1" smtClean="0">
                                  <a:solidFill>
                                    <a:srgbClr val="DB251C"/>
                                  </a:solidFill>
                                  <a:effectLst/>
                                  <a:latin typeface="Cambria Math" panose="02040503050406030204" pitchFamily="18" charset="0"/>
                                  <a:ea typeface="方正书宋_GBK"/>
                                  <a:cs typeface="Times New Roman" panose="02020603050405020304" pitchFamily="18" charset="0"/>
                                </a:rPr>
                                <m:t>𝟐</m:t>
                              </m:r>
                              <m:r>
                                <a:rPr lang="en-US" altLang="zh-CN" sz="2800" b="1" i="1" smtClean="0">
                                  <a:solidFill>
                                    <a:srgbClr val="DB251C"/>
                                  </a:solidFill>
                                  <a:effectLst/>
                                  <a:latin typeface="Cambria Math" panose="02040503050406030204" pitchFamily="18" charset="0"/>
                                  <a:ea typeface="方正书宋_GBK"/>
                                  <a:cs typeface="Times New Roman" panose="02020603050405020304" pitchFamily="18" charset="0"/>
                                </a:rPr>
                                <m:t>,</m:t>
                              </m:r>
                            </m:e>
                          </m:mr>
                          <m:mr>
                            <m:e>
                              <m:r>
                                <a:rPr lang="en-US" altLang="zh-CN" sz="2800" b="1" i="1" smtClean="0">
                                  <a:solidFill>
                                    <a:srgbClr val="DB251C"/>
                                  </a:solidFill>
                                  <a:effectLst/>
                                  <a:latin typeface="Cambria Math" panose="02040503050406030204" pitchFamily="18" charset="0"/>
                                  <a:ea typeface="方正书宋_GBK"/>
                                  <a:cs typeface="Times New Roman" panose="02020603050405020304" pitchFamily="18" charset="0"/>
                                </a:rPr>
                                <m:t>𝒃</m:t>
                              </m:r>
                              <m:r>
                                <a:rPr lang="en-US" altLang="zh-CN" sz="2800" b="1" i="1" smtClean="0">
                                  <a:solidFill>
                                    <a:srgbClr val="DB251C"/>
                                  </a:solidFill>
                                  <a:effectLst/>
                                  <a:latin typeface="Cambria Math" panose="02040503050406030204" pitchFamily="18" charset="0"/>
                                  <a:ea typeface="方正书宋_GBK"/>
                                  <a:cs typeface="Times New Roman" panose="02020603050405020304" pitchFamily="18" charset="0"/>
                                </a:rPr>
                                <m:t>=</m:t>
                              </m:r>
                              <m:r>
                                <a:rPr lang="en-US" altLang="zh-CN" sz="2800" b="1" i="1" smtClean="0">
                                  <a:solidFill>
                                    <a:srgbClr val="DB251C"/>
                                  </a:solidFill>
                                  <a:effectLst/>
                                  <a:latin typeface="Cambria Math" panose="02040503050406030204" pitchFamily="18" charset="0"/>
                                  <a:ea typeface="方正书宋_GBK"/>
                                  <a:cs typeface="Times New Roman" panose="02020603050405020304" pitchFamily="18" charset="0"/>
                                </a:rPr>
                                <m:t>𝟐𝟒𝟎</m:t>
                              </m:r>
                              <m:r>
                                <a:rPr lang="en-US" altLang="zh-CN" sz="2800" b="1" i="1" smtClean="0">
                                  <a:solidFill>
                                    <a:srgbClr val="DB251C"/>
                                  </a:solidFill>
                                  <a:effectLst/>
                                  <a:latin typeface="Cambria Math" panose="02040503050406030204" pitchFamily="18" charset="0"/>
                                  <a:ea typeface="方正书宋_GBK"/>
                                  <a:cs typeface="Times New Roman" panose="02020603050405020304" pitchFamily="18" charset="0"/>
                                </a:rPr>
                                <m:t>.</m:t>
                              </m:r>
                            </m:e>
                          </m:mr>
                        </m:m>
                      </m:e>
                    </m:d>
                  </m:oMath>
                </a14:m>
                <a:endPar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a:lnSpc>
                    <a:spcPct val="130000"/>
                  </a:lnSpc>
                </a:pP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∴y</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与</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的函数关系式为</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y=-</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240(40≤</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≤120)</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5" name="文本框 4">
                <a:extLst>
                  <a:ext uri="{FF2B5EF4-FFF2-40B4-BE49-F238E27FC236}">
                    <a16:creationId xmlns:a16="http://schemas.microsoft.com/office/drawing/2014/main" id="{E1B32E95-AB86-B2AB-9802-229D96844ED0}"/>
                  </a:ext>
                </a:extLst>
              </p:cNvPr>
              <p:cNvSpPr txBox="1">
                <a:spLocks noRot="1" noChangeAspect="1" noMove="1" noResize="1" noEditPoints="1" noAdjustHandles="1" noChangeArrowheads="1" noChangeShapeType="1" noTextEdit="1"/>
              </p:cNvSpPr>
              <p:nvPr/>
            </p:nvSpPr>
            <p:spPr>
              <a:xfrm>
                <a:off x="623620" y="2564940"/>
                <a:ext cx="7128495" cy="2962029"/>
              </a:xfrm>
              <a:prstGeom prst="rect">
                <a:avLst/>
              </a:prstGeom>
              <a:blipFill>
                <a:blip r:embed="rId3"/>
                <a:stretch>
                  <a:fillRect l="-1709" t="-617" b="-4938"/>
                </a:stretch>
              </a:blipFill>
            </p:spPr>
            <p:txBody>
              <a:bodyPr/>
              <a:lstStyle/>
              <a:p>
                <a:r>
                  <a:rPr lang="zh-CN" altLang="en-US">
                    <a:noFill/>
                  </a:rPr>
                  <a:t> </a:t>
                </a:r>
              </a:p>
            </p:txBody>
          </p:sp>
        </mc:Fallback>
      </mc:AlternateContent>
      <p:pic>
        <p:nvPicPr>
          <p:cNvPr id="6" name="image60.jpeg">
            <a:extLst>
              <a:ext uri="{FF2B5EF4-FFF2-40B4-BE49-F238E27FC236}">
                <a16:creationId xmlns:a16="http://schemas.microsoft.com/office/drawing/2014/main" id="{A2E0287A-876E-A892-4C70-7ABCD77E350E}"/>
              </a:ext>
            </a:extLst>
          </p:cNvPr>
          <p:cNvPicPr>
            <a:picLocks noChangeAspect="1"/>
          </p:cNvPicPr>
          <p:nvPr/>
        </p:nvPicPr>
        <p:blipFill>
          <a:blip r:embed="rId4"/>
          <a:stretch>
            <a:fillRect/>
          </a:stretch>
        </p:blipFill>
        <p:spPr>
          <a:xfrm>
            <a:off x="7536100" y="2348925"/>
            <a:ext cx="3781851" cy="2160150"/>
          </a:xfrm>
          <a:prstGeom prst="rect">
            <a:avLst/>
          </a:prstGeom>
        </p:spPr>
      </p:pic>
    </p:spTree>
    <p:extLst>
      <p:ext uri="{BB962C8B-B14F-4D97-AF65-F5344CB8AC3E}">
        <p14:creationId xmlns:p14="http://schemas.microsoft.com/office/powerpoint/2010/main" val="23361184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F32B5C-7359-BF9F-0EC8-F0F45B9BB3AF}"/>
            </a:ext>
          </a:extLst>
        </p:cNvPr>
        <p:cNvGrpSpPr/>
        <p:nvPr/>
      </p:nvGrpSpPr>
      <p:grpSpPr>
        <a:xfrm>
          <a:off x="0" y="0"/>
          <a:ext cx="0" cy="0"/>
          <a:chOff x="0" y="0"/>
          <a:chExt cx="0" cy="0"/>
        </a:xfrm>
      </p:grpSpPr>
      <p:sp>
        <p:nvSpPr>
          <p:cNvPr id="3" name="文本框 2">
            <a:extLst>
              <a:ext uri="{FF2B5EF4-FFF2-40B4-BE49-F238E27FC236}">
                <a16:creationId xmlns:a16="http://schemas.microsoft.com/office/drawing/2014/main" id="{4A46E3D4-43A3-BC08-D313-2B2EBD9712EC}"/>
              </a:ext>
            </a:extLst>
          </p:cNvPr>
          <p:cNvSpPr txBox="1"/>
          <p:nvPr/>
        </p:nvSpPr>
        <p:spPr>
          <a:xfrm>
            <a:off x="695625" y="404790"/>
            <a:ext cx="11016765" cy="1076961"/>
          </a:xfrm>
          <a:prstGeom prst="rect">
            <a:avLst/>
          </a:prstGeom>
          <a:noFill/>
        </p:spPr>
        <p:txBody>
          <a:bodyPr wrap="square">
            <a:spAutoFit/>
          </a:bodyPr>
          <a:lstStyle/>
          <a:p>
            <a:pPr>
              <a:lnSpc>
                <a:spcPct val="120000"/>
              </a:lnSpc>
            </a:pP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商店想在销售成本不超过</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500</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元的情况下</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使销售利润达到</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600</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元</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销售单价应定为多少</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en-US" sz="2800" b="1" dirty="0">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文本框 4">
            <a:extLst>
              <a:ext uri="{FF2B5EF4-FFF2-40B4-BE49-F238E27FC236}">
                <a16:creationId xmlns:a16="http://schemas.microsoft.com/office/drawing/2014/main" id="{BD4875E1-05CA-9B60-6AAC-8F554C96F675}"/>
              </a:ext>
            </a:extLst>
          </p:cNvPr>
          <p:cNvSpPr txBox="1"/>
          <p:nvPr/>
        </p:nvSpPr>
        <p:spPr>
          <a:xfrm>
            <a:off x="695625" y="1556870"/>
            <a:ext cx="7487281" cy="4179349"/>
          </a:xfrm>
          <a:prstGeom prst="rect">
            <a:avLst/>
          </a:prstGeom>
          <a:noFill/>
        </p:spPr>
        <p:txBody>
          <a:bodyPr wrap="square">
            <a:spAutoFit/>
          </a:bodyPr>
          <a:lstStyle/>
          <a:p>
            <a:pPr algn="just">
              <a:lnSpc>
                <a:spcPct val="120000"/>
              </a:lnSpc>
              <a:buNone/>
            </a:pP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依题意</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得</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30)(</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240)</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600,</a:t>
            </a:r>
            <a:endPar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a:lnSpc>
                <a:spcPct val="120000"/>
              </a:lnSpc>
              <a:buNone/>
            </a:pPr>
            <a:r>
              <a:rPr lang="zh-CN"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整理</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得</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baseline="30000"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150</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5</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400</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0</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a:lnSpc>
                <a:spcPct val="120000"/>
              </a:lnSpc>
              <a:buNone/>
            </a:pPr>
            <a:r>
              <a:rPr lang="zh-CN"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解得</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baseline="-25000"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60,</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baseline="-25000"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90</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a:lnSpc>
                <a:spcPct val="120000"/>
              </a:lnSpc>
              <a:buNone/>
            </a:pPr>
            <a:r>
              <a:rPr lang="zh-CN"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当</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60</a:t>
            </a:r>
            <a:r>
              <a:rPr lang="zh-CN"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时</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y=-</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60</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240</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120,</a:t>
            </a:r>
            <a:endPar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a:lnSpc>
                <a:spcPct val="120000"/>
              </a:lnSpc>
              <a:buNone/>
            </a:pPr>
            <a:r>
              <a:rPr lang="zh-CN"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成本为</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30</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120</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600</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&gt;</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500,</a:t>
            </a:r>
            <a:r>
              <a:rPr lang="zh-CN"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不符合题意</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舍去</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a:lnSpc>
                <a:spcPct val="120000"/>
              </a:lnSpc>
              <a:buNone/>
            </a:pPr>
            <a:r>
              <a:rPr lang="zh-CN"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当</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90</a:t>
            </a:r>
            <a:r>
              <a:rPr lang="zh-CN"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时</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y=-</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90</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240</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60,</a:t>
            </a:r>
            <a:endPar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a:lnSpc>
                <a:spcPct val="120000"/>
              </a:lnSpc>
              <a:buNone/>
            </a:pPr>
            <a:r>
              <a:rPr lang="zh-CN"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成本为</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30</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60</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800</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&lt;</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500,</a:t>
            </a:r>
            <a:r>
              <a:rPr lang="zh-CN"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符合题意</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a:lnSpc>
                <a:spcPct val="120000"/>
              </a:lnSpc>
            </a:pPr>
            <a:r>
              <a:rPr lang="zh-CN"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答</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销售单价应定为</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90</a:t>
            </a:r>
            <a:r>
              <a:rPr lang="zh-CN"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元</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千克</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image60.jpeg">
            <a:extLst>
              <a:ext uri="{FF2B5EF4-FFF2-40B4-BE49-F238E27FC236}">
                <a16:creationId xmlns:a16="http://schemas.microsoft.com/office/drawing/2014/main" id="{D682D31E-6EA9-231B-E1F3-286CC61025A8}"/>
              </a:ext>
            </a:extLst>
          </p:cNvPr>
          <p:cNvPicPr>
            <a:picLocks noChangeAspect="1"/>
          </p:cNvPicPr>
          <p:nvPr/>
        </p:nvPicPr>
        <p:blipFill>
          <a:blip r:embed="rId3"/>
          <a:stretch>
            <a:fillRect/>
          </a:stretch>
        </p:blipFill>
        <p:spPr>
          <a:xfrm>
            <a:off x="7464095" y="1268850"/>
            <a:ext cx="3907913" cy="2232155"/>
          </a:xfrm>
          <a:prstGeom prst="rect">
            <a:avLst/>
          </a:prstGeom>
        </p:spPr>
      </p:pic>
    </p:spTree>
    <p:extLst>
      <p:ext uri="{BB962C8B-B14F-4D97-AF65-F5344CB8AC3E}">
        <p14:creationId xmlns:p14="http://schemas.microsoft.com/office/powerpoint/2010/main" val="39269581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C6EA21-4726-33E3-DCFD-A0874A0EBB4E}"/>
            </a:ext>
          </a:extLst>
        </p:cNvPr>
        <p:cNvGrpSpPr/>
        <p:nvPr/>
      </p:nvGrpSpPr>
      <p:grpSpPr>
        <a:xfrm>
          <a:off x="0" y="0"/>
          <a:ext cx="0" cy="0"/>
          <a:chOff x="0" y="0"/>
          <a:chExt cx="0" cy="0"/>
        </a:xfrm>
      </p:grpSpPr>
      <p:pic>
        <p:nvPicPr>
          <p:cNvPr id="2" name="image61.jpeg">
            <a:extLst>
              <a:ext uri="{FF2B5EF4-FFF2-40B4-BE49-F238E27FC236}">
                <a16:creationId xmlns:a16="http://schemas.microsoft.com/office/drawing/2014/main" id="{2236E68F-2972-AE28-1EE8-D5AF6D2B3443}"/>
              </a:ext>
            </a:extLst>
          </p:cNvPr>
          <p:cNvPicPr>
            <a:picLocks noChangeAspect="1"/>
          </p:cNvPicPr>
          <p:nvPr/>
        </p:nvPicPr>
        <p:blipFill>
          <a:blip r:embed="rId3"/>
          <a:stretch>
            <a:fillRect/>
          </a:stretch>
        </p:blipFill>
        <p:spPr>
          <a:xfrm>
            <a:off x="4511890" y="548800"/>
            <a:ext cx="2706571" cy="395970"/>
          </a:xfrm>
          <a:prstGeom prst="rect">
            <a:avLst/>
          </a:prstGeom>
        </p:spPr>
      </p:pic>
      <p:sp>
        <p:nvSpPr>
          <p:cNvPr id="4" name="文本框 3">
            <a:extLst>
              <a:ext uri="{FF2B5EF4-FFF2-40B4-BE49-F238E27FC236}">
                <a16:creationId xmlns:a16="http://schemas.microsoft.com/office/drawing/2014/main" id="{3B3AF973-9883-4906-B845-AD850E65E19C}"/>
              </a:ext>
            </a:extLst>
          </p:cNvPr>
          <p:cNvSpPr txBox="1"/>
          <p:nvPr/>
        </p:nvSpPr>
        <p:spPr>
          <a:xfrm>
            <a:off x="623620" y="1052835"/>
            <a:ext cx="10944760" cy="1598386"/>
          </a:xfrm>
          <a:prstGeom prst="rect">
            <a:avLst/>
          </a:prstGeom>
          <a:noFill/>
        </p:spPr>
        <p:txBody>
          <a:bodyPr wrap="square">
            <a:spAutoFit/>
          </a:bodyPr>
          <a:lstStyle/>
          <a:p>
            <a:pPr algn="just">
              <a:lnSpc>
                <a:spcPct val="120000"/>
              </a:lnSpc>
              <a:buNone/>
            </a:pP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某件羊毛衫的售价为</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000</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元</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因换季促销</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商家决定降价销售</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在连续两次降价</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后</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售价降低了</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190</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元</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则</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为</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a:lnSpc>
                <a:spcPct val="120000"/>
              </a:lnSpc>
            </a:pP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A.5	                  B.10	               C.19	                D.81</a:t>
            </a:r>
            <a:endPar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文本框 5">
            <a:extLst>
              <a:ext uri="{FF2B5EF4-FFF2-40B4-BE49-F238E27FC236}">
                <a16:creationId xmlns:a16="http://schemas.microsoft.com/office/drawing/2014/main" id="{D43FEE69-50A1-B773-386B-9AFA6E9E572C}"/>
              </a:ext>
            </a:extLst>
          </p:cNvPr>
          <p:cNvSpPr txBox="1"/>
          <p:nvPr/>
        </p:nvSpPr>
        <p:spPr>
          <a:xfrm>
            <a:off x="623620" y="2759286"/>
            <a:ext cx="10944759" cy="3145220"/>
          </a:xfrm>
          <a:prstGeom prst="rect">
            <a:avLst/>
          </a:prstGeom>
          <a:noFill/>
        </p:spPr>
        <p:txBody>
          <a:bodyPr wrap="square">
            <a:spAutoFit/>
          </a:bodyPr>
          <a:lstStyle/>
          <a:p>
            <a:pPr algn="just">
              <a:lnSpc>
                <a:spcPct val="120000"/>
              </a:lnSpc>
              <a:buNone/>
            </a:pP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9</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某网店销售运动鞋</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若每双盈利</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40</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元</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每天可以销售</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双</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该网店决定适当降价促销</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经调查得知</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每双运动鞋每降价</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元</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每天可多销售</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双</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若想每天盈利</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200</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元</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并尽可能让利于顾客</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赢得市场</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则每双运动鞋应降价　</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a:lnSpc>
                <a:spcPct val="120000"/>
              </a:lnSpc>
              <a:buNone/>
            </a:pP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A.10</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元或</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元</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B.20</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元</a:t>
            </a:r>
          </a:p>
          <a:p>
            <a:pPr algn="just">
              <a:lnSpc>
                <a:spcPct val="120000"/>
              </a:lnSpc>
            </a:pP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C.5</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元</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D.5</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元或</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元</a:t>
            </a:r>
          </a:p>
        </p:txBody>
      </p:sp>
      <p:sp>
        <p:nvSpPr>
          <p:cNvPr id="8" name="文本框 7">
            <a:extLst>
              <a:ext uri="{FF2B5EF4-FFF2-40B4-BE49-F238E27FC236}">
                <a16:creationId xmlns:a16="http://schemas.microsoft.com/office/drawing/2014/main" id="{6C88AE06-3ABD-1A22-A5C1-A15FDD9E1175}"/>
              </a:ext>
            </a:extLst>
          </p:cNvPr>
          <p:cNvSpPr txBox="1"/>
          <p:nvPr/>
        </p:nvSpPr>
        <p:spPr>
          <a:xfrm>
            <a:off x="6960060" y="1628875"/>
            <a:ext cx="460900" cy="523220"/>
          </a:xfrm>
          <a:prstGeom prst="rect">
            <a:avLst/>
          </a:prstGeom>
          <a:noFill/>
        </p:spPr>
        <p:txBody>
          <a:bodyPr wrap="square">
            <a:spAutoFit/>
          </a:bodyPr>
          <a:lstStyle/>
          <a:p>
            <a:r>
              <a:rPr kumimoji="0" lang="en-US" altLang="zh-CN" sz="2800" b="1" i="0" u="none" strike="noStrike" kern="1200" cap="none" spc="0" normalizeH="0" baseline="0" noProof="0" dirty="0">
                <a:ln>
                  <a:noFill/>
                </a:ln>
                <a:solidFill>
                  <a:srgbClr val="E33E22"/>
                </a:solidFill>
                <a:effectLst/>
                <a:uLnTx/>
                <a:uFillTx/>
                <a:latin typeface="Times New Roman" panose="02020603050405020304" pitchFamily="18" charset="0"/>
                <a:ea typeface="宋体" panose="02010600030101010101" pitchFamily="2" charset="-122"/>
                <a:cs typeface="Times New Roman" panose="02020603050405020304" pitchFamily="18" charset="0"/>
              </a:rPr>
              <a:t>B</a:t>
            </a:r>
            <a:endParaRPr lang="zh-CN" altLang="en-US" dirty="0"/>
          </a:p>
        </p:txBody>
      </p:sp>
      <p:sp>
        <p:nvSpPr>
          <p:cNvPr id="10" name="文本框 9">
            <a:extLst>
              <a:ext uri="{FF2B5EF4-FFF2-40B4-BE49-F238E27FC236}">
                <a16:creationId xmlns:a16="http://schemas.microsoft.com/office/drawing/2014/main" id="{97E3EE65-A4C0-1D8A-EA0A-D83E891523BE}"/>
              </a:ext>
            </a:extLst>
          </p:cNvPr>
          <p:cNvSpPr txBox="1"/>
          <p:nvPr/>
        </p:nvSpPr>
        <p:spPr>
          <a:xfrm>
            <a:off x="1775700" y="4363916"/>
            <a:ext cx="576040" cy="523220"/>
          </a:xfrm>
          <a:prstGeom prst="rect">
            <a:avLst/>
          </a:prstGeom>
          <a:noFill/>
        </p:spPr>
        <p:txBody>
          <a:bodyPr wrap="square">
            <a:spAutoFit/>
          </a:bodyPr>
          <a:lstStyle/>
          <a:p>
            <a:r>
              <a:rPr kumimoji="0" lang="en-US" altLang="zh-CN" sz="2800" b="1" i="0" u="none" strike="noStrike" kern="1200" cap="none" spc="0" normalizeH="0" baseline="0" noProof="0" dirty="0">
                <a:ln>
                  <a:noFill/>
                </a:ln>
                <a:solidFill>
                  <a:srgbClr val="E33E22"/>
                </a:solidFill>
                <a:effectLst/>
                <a:uLnTx/>
                <a:uFillTx/>
                <a:latin typeface="Times New Roman" panose="02020603050405020304" pitchFamily="18"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1496709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5044F4-3AAA-9071-D9F1-6AD1B0A8E7DB}"/>
            </a:ext>
          </a:extLst>
        </p:cNvPr>
        <p:cNvGrpSpPr/>
        <p:nvPr/>
      </p:nvGrpSpPr>
      <p:grpSpPr>
        <a:xfrm>
          <a:off x="0" y="0"/>
          <a:ext cx="0" cy="0"/>
          <a:chOff x="0" y="0"/>
          <a:chExt cx="0" cy="0"/>
        </a:xfrm>
      </p:grpSpPr>
      <p:sp>
        <p:nvSpPr>
          <p:cNvPr id="3" name="文本框 2">
            <a:extLst>
              <a:ext uri="{FF2B5EF4-FFF2-40B4-BE49-F238E27FC236}">
                <a16:creationId xmlns:a16="http://schemas.microsoft.com/office/drawing/2014/main" id="{A694BACD-3CF8-C40C-4034-D5B063554BEC}"/>
              </a:ext>
            </a:extLst>
          </p:cNvPr>
          <p:cNvSpPr txBox="1"/>
          <p:nvPr/>
        </p:nvSpPr>
        <p:spPr>
          <a:xfrm>
            <a:off x="551615" y="836820"/>
            <a:ext cx="10656740" cy="3403752"/>
          </a:xfrm>
          <a:prstGeom prst="rect">
            <a:avLst/>
          </a:prstGeom>
          <a:noFill/>
        </p:spPr>
        <p:txBody>
          <a:bodyPr wrap="square">
            <a:spAutoFit/>
          </a:bodyPr>
          <a:lstStyle/>
          <a:p>
            <a:pPr algn="just">
              <a:lnSpc>
                <a:spcPct val="200000"/>
              </a:lnSpc>
            </a:pP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某电脑批发店的一款鼠标垫现在的售价为每个</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30</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元</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每星期可卖出</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000</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个</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市场调查反映</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每涨价</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元</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每星期要少卖出</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100</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个</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每降价</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元</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则每星期要多卖出</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100</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个</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已知鼠标垫的进价为每个</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元</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当鼠标垫售价为每个</a:t>
            </a:r>
            <a:r>
              <a:rPr lang="zh-CN" altLang="zh-CN" sz="2800" b="1" u="sng"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u="sng"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元时</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一星期利润为</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9</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600</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元</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文本框 4">
            <a:extLst>
              <a:ext uri="{FF2B5EF4-FFF2-40B4-BE49-F238E27FC236}">
                <a16:creationId xmlns:a16="http://schemas.microsoft.com/office/drawing/2014/main" id="{FCF34D46-C3F3-E034-90A4-022040DCC273}"/>
              </a:ext>
            </a:extLst>
          </p:cNvPr>
          <p:cNvSpPr txBox="1"/>
          <p:nvPr/>
        </p:nvSpPr>
        <p:spPr>
          <a:xfrm>
            <a:off x="2660080" y="3706860"/>
            <a:ext cx="1563790" cy="523220"/>
          </a:xfrm>
          <a:prstGeom prst="rect">
            <a:avLst/>
          </a:prstGeom>
          <a:noFill/>
        </p:spPr>
        <p:txBody>
          <a:bodyPr wrap="square">
            <a:spAutoFit/>
          </a:bodyPr>
          <a:lstStyle/>
          <a:p>
            <a:r>
              <a:rPr kumimoji="0" lang="en-US" altLang="zh-CN" sz="2800" b="1" i="0" strike="noStrike" kern="1200" cap="none" spc="0" normalizeH="0" baseline="0" noProof="0" dirty="0">
                <a:ln>
                  <a:noFill/>
                </a:ln>
                <a:solidFill>
                  <a:srgbClr val="E33E22"/>
                </a:solidFill>
                <a:effectLst/>
                <a:uLnTx/>
                <a:uFillTx/>
                <a:latin typeface="Times New Roman" panose="02020603050405020304" pitchFamily="18" charset="0"/>
                <a:ea typeface="宋体" panose="02010600030101010101" pitchFamily="2" charset="-122"/>
                <a:cs typeface="Times New Roman" panose="02020603050405020304" pitchFamily="18" charset="0"/>
              </a:rPr>
              <a:t>28</a:t>
            </a:r>
            <a:r>
              <a:rPr kumimoji="0" lang="zh-CN" altLang="zh-CN" sz="2800" b="1" i="0" strike="noStrike" kern="1200" cap="none" spc="0" normalizeH="0" baseline="0" noProof="0" dirty="0">
                <a:ln>
                  <a:noFill/>
                </a:ln>
                <a:solidFill>
                  <a:srgbClr val="E33E22"/>
                </a:solidFill>
                <a:effectLst/>
                <a:uLnTx/>
                <a:uFillTx/>
                <a:latin typeface="Times New Roman" panose="02020603050405020304" pitchFamily="18" charset="0"/>
                <a:ea typeface="宋体" panose="02010600030101010101" pitchFamily="2" charset="-122"/>
                <a:cs typeface="Times New Roman" panose="02020603050405020304" pitchFamily="18" charset="0"/>
              </a:rPr>
              <a:t>或</a:t>
            </a:r>
            <a:r>
              <a:rPr kumimoji="0" lang="en-US" altLang="zh-CN" sz="2800" b="1" i="0" strike="noStrike" kern="1200" cap="none" spc="0" normalizeH="0" baseline="0" noProof="0" dirty="0">
                <a:ln>
                  <a:noFill/>
                </a:ln>
                <a:solidFill>
                  <a:srgbClr val="E33E22"/>
                </a:solidFill>
                <a:effectLst/>
                <a:uLnTx/>
                <a:uFillTx/>
                <a:latin typeface="Times New Roman" panose="02020603050405020304" pitchFamily="18" charset="0"/>
                <a:ea typeface="宋体" panose="02010600030101010101" pitchFamily="2" charset="-122"/>
                <a:cs typeface="Times New Roman" panose="02020603050405020304" pitchFamily="18" charset="0"/>
              </a:rPr>
              <a:t>32</a:t>
            </a:r>
            <a:r>
              <a:rPr kumimoji="0" lang="zh-CN" altLang="zh-CN" sz="2800" b="1" i="0" strike="noStrike" kern="1200" cap="none" spc="0" normalizeH="0" baseline="0" noProof="0" dirty="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　</a:t>
            </a:r>
            <a:endParaRPr lang="zh-CN" altLang="en-US" dirty="0"/>
          </a:p>
        </p:txBody>
      </p:sp>
    </p:spTree>
    <p:extLst>
      <p:ext uri="{BB962C8B-B14F-4D97-AF65-F5344CB8AC3E}">
        <p14:creationId xmlns:p14="http://schemas.microsoft.com/office/powerpoint/2010/main" val="38291033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6CD81E-B4DC-AD14-D559-F6F9A405342D}"/>
            </a:ext>
          </a:extLst>
        </p:cNvPr>
        <p:cNvGrpSpPr/>
        <p:nvPr/>
      </p:nvGrpSpPr>
      <p:grpSpPr>
        <a:xfrm>
          <a:off x="0" y="0"/>
          <a:ext cx="0" cy="0"/>
          <a:chOff x="0" y="0"/>
          <a:chExt cx="0" cy="0"/>
        </a:xfrm>
      </p:grpSpPr>
      <p:sp>
        <p:nvSpPr>
          <p:cNvPr id="3" name="文本框 2">
            <a:extLst>
              <a:ext uri="{FF2B5EF4-FFF2-40B4-BE49-F238E27FC236}">
                <a16:creationId xmlns:a16="http://schemas.microsoft.com/office/drawing/2014/main" id="{5146E476-1120-9519-55CD-D9D9811A674C}"/>
              </a:ext>
            </a:extLst>
          </p:cNvPr>
          <p:cNvSpPr txBox="1"/>
          <p:nvPr/>
        </p:nvSpPr>
        <p:spPr>
          <a:xfrm>
            <a:off x="695625" y="620805"/>
            <a:ext cx="10512730" cy="2111091"/>
          </a:xfrm>
          <a:prstGeom prst="rect">
            <a:avLst/>
          </a:prstGeom>
          <a:noFill/>
        </p:spPr>
        <p:txBody>
          <a:bodyPr wrap="square">
            <a:spAutoFit/>
          </a:bodyPr>
          <a:lstStyle/>
          <a:p>
            <a:pPr algn="just">
              <a:lnSpc>
                <a:spcPct val="120000"/>
              </a:lnSpc>
              <a:buNone/>
            </a:pP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11</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中考临近</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某商家抓住商机</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购买了一批考试专用笔和圆规</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商家用</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600</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元购买笔</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200</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元购买圆规</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每支笔和每个圆规的进价之和为</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元</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且购买笔的数量是圆规的</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倍</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a:lnSpc>
                <a:spcPct val="120000"/>
              </a:lnSpc>
            </a:pP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求每支笔和每个圆规的进价</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mc:Choice xmlns:a14="http://schemas.microsoft.com/office/drawing/2010/main" Requires="a14">
          <p:sp>
            <p:nvSpPr>
              <p:cNvPr id="5" name="文本框 4">
                <a:extLst>
                  <a:ext uri="{FF2B5EF4-FFF2-40B4-BE49-F238E27FC236}">
                    <a16:creationId xmlns:a16="http://schemas.microsoft.com/office/drawing/2014/main" id="{48FFBEBA-462E-B3EC-9B4E-D140736648D2}"/>
                  </a:ext>
                </a:extLst>
              </p:cNvPr>
              <p:cNvSpPr txBox="1"/>
              <p:nvPr/>
            </p:nvSpPr>
            <p:spPr>
              <a:xfrm>
                <a:off x="703980" y="2852960"/>
                <a:ext cx="9648670" cy="2857898"/>
              </a:xfrm>
              <a:prstGeom prst="rect">
                <a:avLst/>
              </a:prstGeom>
              <a:noFill/>
            </p:spPr>
            <p:txBody>
              <a:bodyPr wrap="square">
                <a:spAutoFit/>
              </a:bodyPr>
              <a:lstStyle/>
              <a:p>
                <a:pPr algn="just">
                  <a:lnSpc>
                    <a:spcPct val="120000"/>
                  </a:lnSpc>
                  <a:buNone/>
                </a:pP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解</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设每支笔的进价是</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元</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则每个圆规的进价是</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元</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a:lnSpc>
                    <a:spcPct val="120000"/>
                  </a:lnSpc>
                  <a:buNone/>
                </a:pP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由题意</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得</a:t>
                </a:r>
                <a14:m>
                  <m:oMath xmlns:m="http://schemas.openxmlformats.org/officeDocument/2006/math">
                    <m:f>
                      <m:fPr>
                        <m:ctrlPr>
                          <a:rPr lang="zh-CN" altLang="zh-CN" sz="2800" b="1" i="1">
                            <a:solidFill>
                              <a:srgbClr val="DB251C"/>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800" b="1" i="1" smtClean="0">
                            <a:solidFill>
                              <a:srgbClr val="DB251C"/>
                            </a:solidFill>
                            <a:effectLst/>
                            <a:latin typeface="Cambria Math" panose="02040503050406030204" pitchFamily="18" charset="0"/>
                            <a:ea typeface="方正书宋_GBK"/>
                            <a:cs typeface="Times New Roman" panose="02020603050405020304" pitchFamily="18" charset="0"/>
                          </a:rPr>
                          <m:t>𝟏</m:t>
                        </m:r>
                        <m:r>
                          <a:rPr lang="en-US" altLang="zh-CN" sz="2800" b="1" i="1" smtClean="0">
                            <a:solidFill>
                              <a:srgbClr val="DB251C"/>
                            </a:solidFill>
                            <a:effectLst/>
                            <a:latin typeface="Cambria Math" panose="02040503050406030204" pitchFamily="18" charset="0"/>
                            <a:ea typeface="方正书宋_GBK"/>
                            <a:cs typeface="Times New Roman" panose="02020603050405020304" pitchFamily="18" charset="0"/>
                          </a:rPr>
                          <m:t> </m:t>
                        </m:r>
                        <m:r>
                          <a:rPr lang="en-US" altLang="zh-CN" sz="2800" b="1" i="1" smtClean="0">
                            <a:solidFill>
                              <a:srgbClr val="DB251C"/>
                            </a:solidFill>
                            <a:effectLst/>
                            <a:latin typeface="Cambria Math" panose="02040503050406030204" pitchFamily="18" charset="0"/>
                            <a:ea typeface="方正书宋_GBK"/>
                            <a:cs typeface="Times New Roman" panose="02020603050405020304" pitchFamily="18" charset="0"/>
                          </a:rPr>
                          <m:t>𝟔𝟎𝟎</m:t>
                        </m:r>
                      </m:num>
                      <m:den>
                        <m:r>
                          <a:rPr lang="en-US" altLang="zh-CN" sz="2800" b="1" i="1" smtClean="0">
                            <a:solidFill>
                              <a:srgbClr val="DB251C"/>
                            </a:solidFill>
                            <a:effectLst/>
                            <a:latin typeface="Cambria Math" panose="02040503050406030204" pitchFamily="18" charset="0"/>
                            <a:ea typeface="方正书宋_GBK"/>
                            <a:cs typeface="Times New Roman" panose="02020603050405020304" pitchFamily="18" charset="0"/>
                          </a:rPr>
                          <m:t>𝒙</m:t>
                        </m:r>
                      </m:den>
                    </m:f>
                  </m:oMath>
                </a14:m>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800" b="1" i="1">
                            <a:solidFill>
                              <a:srgbClr val="DB251C"/>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800" b="1" i="1" smtClean="0">
                            <a:solidFill>
                              <a:srgbClr val="DB251C"/>
                            </a:solidFill>
                            <a:effectLst/>
                            <a:latin typeface="Cambria Math" panose="02040503050406030204" pitchFamily="18" charset="0"/>
                            <a:ea typeface="方正书宋_GBK"/>
                            <a:cs typeface="Times New Roman" panose="02020603050405020304" pitchFamily="18" charset="0"/>
                          </a:rPr>
                          <m:t>𝟏</m:t>
                        </m:r>
                        <m:r>
                          <a:rPr lang="en-US" altLang="zh-CN" sz="2800" b="1" i="1" smtClean="0">
                            <a:solidFill>
                              <a:srgbClr val="DB251C"/>
                            </a:solidFill>
                            <a:effectLst/>
                            <a:latin typeface="Cambria Math" panose="02040503050406030204" pitchFamily="18" charset="0"/>
                            <a:ea typeface="方正书宋_GBK"/>
                            <a:cs typeface="Times New Roman" panose="02020603050405020304" pitchFamily="18" charset="0"/>
                          </a:rPr>
                          <m:t> </m:t>
                        </m:r>
                        <m:r>
                          <a:rPr lang="en-US" altLang="zh-CN" sz="2800" b="1" i="1" smtClean="0">
                            <a:solidFill>
                              <a:srgbClr val="DB251C"/>
                            </a:solidFill>
                            <a:effectLst/>
                            <a:latin typeface="Cambria Math" panose="02040503050406030204" pitchFamily="18" charset="0"/>
                            <a:ea typeface="方正书宋_GBK"/>
                            <a:cs typeface="Times New Roman" panose="02020603050405020304" pitchFamily="18" charset="0"/>
                          </a:rPr>
                          <m:t>𝟐𝟎𝟎</m:t>
                        </m:r>
                      </m:num>
                      <m:den>
                        <m:r>
                          <a:rPr lang="en-US" altLang="zh-CN" sz="2800" b="1" i="1" smtClean="0">
                            <a:solidFill>
                              <a:srgbClr val="DB251C"/>
                            </a:solidFill>
                            <a:effectLst/>
                            <a:latin typeface="Cambria Math" panose="02040503050406030204" pitchFamily="18" charset="0"/>
                            <a:ea typeface="方正书宋_GBK"/>
                            <a:cs typeface="Times New Roman" panose="02020603050405020304" pitchFamily="18" charset="0"/>
                          </a:rPr>
                          <m:t>𝟏𝟎</m:t>
                        </m:r>
                        <m:r>
                          <a:rPr lang="en-US" altLang="zh-CN" sz="2800" b="1" i="1" smtClean="0">
                            <a:solidFill>
                              <a:srgbClr val="DB251C"/>
                            </a:solidFill>
                            <a:effectLst/>
                            <a:latin typeface="Cambria Math" panose="02040503050406030204" pitchFamily="18" charset="0"/>
                            <a:ea typeface="方正书宋_GBK"/>
                            <a:cs typeface="Times New Roman" panose="02020603050405020304" pitchFamily="18" charset="0"/>
                          </a:rPr>
                          <m:t>−</m:t>
                        </m:r>
                        <m:r>
                          <a:rPr lang="en-US" altLang="zh-CN" sz="2800" b="1" i="1" smtClean="0">
                            <a:solidFill>
                              <a:srgbClr val="DB251C"/>
                            </a:solidFill>
                            <a:effectLst/>
                            <a:latin typeface="Cambria Math" panose="02040503050406030204" pitchFamily="18" charset="0"/>
                            <a:ea typeface="方正书宋_GBK"/>
                            <a:cs typeface="Times New Roman" panose="02020603050405020304" pitchFamily="18" charset="0"/>
                          </a:rPr>
                          <m:t>𝒙</m:t>
                        </m:r>
                      </m:den>
                    </m:f>
                  </m:oMath>
                </a14:m>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解得</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a:lnSpc>
                    <a:spcPct val="120000"/>
                  </a:lnSpc>
                  <a:buNone/>
                </a:pP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经检验</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是原方程的解</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且符合题意</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a:lnSpc>
                    <a:spcPct val="120000"/>
                  </a:lnSpc>
                  <a:buNone/>
                </a:pP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6</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a:lnSpc>
                    <a:spcPct val="120000"/>
                  </a:lnSpc>
                </a:pP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答</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每支笔的进价是</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元</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每个圆规的进价是</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6</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元</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5" name="文本框 4">
                <a:extLst>
                  <a:ext uri="{FF2B5EF4-FFF2-40B4-BE49-F238E27FC236}">
                    <a16:creationId xmlns:a16="http://schemas.microsoft.com/office/drawing/2014/main" id="{48FFBEBA-462E-B3EC-9B4E-D140736648D2}"/>
                  </a:ext>
                </a:extLst>
              </p:cNvPr>
              <p:cNvSpPr txBox="1">
                <a:spLocks noRot="1" noChangeAspect="1" noMove="1" noResize="1" noEditPoints="1" noAdjustHandles="1" noChangeArrowheads="1" noChangeShapeType="1" noTextEdit="1"/>
              </p:cNvSpPr>
              <p:nvPr/>
            </p:nvSpPr>
            <p:spPr>
              <a:xfrm>
                <a:off x="703980" y="2852960"/>
                <a:ext cx="9648670" cy="2857898"/>
              </a:xfrm>
              <a:prstGeom prst="rect">
                <a:avLst/>
              </a:prstGeom>
              <a:blipFill>
                <a:blip r:embed="rId3"/>
                <a:stretch>
                  <a:fillRect l="-1263" t="-1493" b="-5117"/>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105876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课件模板（2016.6）</Template>
  <TotalTime>1703</TotalTime>
  <Words>1804</Words>
  <Application>Microsoft Office PowerPoint</Application>
  <PresentationFormat>宽屏</PresentationFormat>
  <Paragraphs>74</Paragraphs>
  <Slides>13</Slides>
  <Notes>13</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13</vt:i4>
      </vt:variant>
    </vt:vector>
  </HeadingPairs>
  <TitlesOfParts>
    <vt:vector size="20" baseType="lpstr">
      <vt:lpstr>黑体</vt:lpstr>
      <vt:lpstr>Arial</vt:lpstr>
      <vt:lpstr>Calibri</vt:lpstr>
      <vt:lpstr>Calibri Light</vt:lpstr>
      <vt:lpstr>Cambria Math</vt:lpstr>
      <vt:lpstr>Times New Roman</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书链出品</dc:title>
  <dc:creator>书链出品</dc:creator>
  <cp:lastModifiedBy>PC</cp:lastModifiedBy>
  <cp:revision>174</cp:revision>
  <dcterms:created xsi:type="dcterms:W3CDTF">2024-04-24T12:16:00Z</dcterms:created>
  <dcterms:modified xsi:type="dcterms:W3CDTF">2025-03-28T15:14:16Z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2052-12.1.0.19770</vt:lpwstr>
  </property>
  <property fmtid="{D5CDD505-2E9C-101B-9397-08002B2CF9AE}" pid="3" name="KSORubyTemplateID">
    <vt:lpwstr>13</vt:lpwstr>
  </property>
  <property fmtid="{D5CDD505-2E9C-101B-9397-08002B2CF9AE}" pid="4" name="ICV">
    <vt:lpwstr>C1F74F484A28490C9854105CB33BFC36_13</vt:lpwstr>
  </property>
</Properties>
</file>